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44"/>
  </p:notesMasterIdLst>
  <p:handoutMasterIdLst>
    <p:handoutMasterId r:id="rId45"/>
  </p:handoutMasterIdLst>
  <p:sldIdLst>
    <p:sldId id="334" r:id="rId2"/>
    <p:sldId id="424" r:id="rId3"/>
    <p:sldId id="425" r:id="rId4"/>
    <p:sldId id="426" r:id="rId5"/>
    <p:sldId id="390" r:id="rId6"/>
    <p:sldId id="418" r:id="rId7"/>
    <p:sldId id="422" r:id="rId8"/>
    <p:sldId id="421" r:id="rId9"/>
    <p:sldId id="415" r:id="rId10"/>
    <p:sldId id="416" r:id="rId11"/>
    <p:sldId id="419" r:id="rId12"/>
    <p:sldId id="417" r:id="rId13"/>
    <p:sldId id="389" r:id="rId14"/>
    <p:sldId id="364" r:id="rId15"/>
    <p:sldId id="369" r:id="rId16"/>
    <p:sldId id="370" r:id="rId17"/>
    <p:sldId id="396" r:id="rId18"/>
    <p:sldId id="371" r:id="rId19"/>
    <p:sldId id="372" r:id="rId20"/>
    <p:sldId id="373" r:id="rId21"/>
    <p:sldId id="374" r:id="rId22"/>
    <p:sldId id="375" r:id="rId23"/>
    <p:sldId id="376" r:id="rId24"/>
    <p:sldId id="377" r:id="rId25"/>
    <p:sldId id="378" r:id="rId26"/>
    <p:sldId id="379" r:id="rId27"/>
    <p:sldId id="380" r:id="rId28"/>
    <p:sldId id="381" r:id="rId29"/>
    <p:sldId id="382" r:id="rId30"/>
    <p:sldId id="384" r:id="rId31"/>
    <p:sldId id="398" r:id="rId32"/>
    <p:sldId id="404" r:id="rId33"/>
    <p:sldId id="402" r:id="rId34"/>
    <p:sldId id="401" r:id="rId35"/>
    <p:sldId id="403" r:id="rId36"/>
    <p:sldId id="405" r:id="rId37"/>
    <p:sldId id="406" r:id="rId38"/>
    <p:sldId id="407" r:id="rId39"/>
    <p:sldId id="408" r:id="rId40"/>
    <p:sldId id="409" r:id="rId41"/>
    <p:sldId id="410" r:id="rId42"/>
    <p:sldId id="411" r:id="rId43"/>
  </p:sldIdLst>
  <p:sldSz cx="12192000" cy="6858000"/>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99CCFF"/>
    <a:srgbClr val="0002F4"/>
    <a:srgbClr val="D09E00"/>
    <a:srgbClr val="F4F4F4"/>
    <a:srgbClr val="FF094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247" autoAdjust="0"/>
    <p:restoredTop sz="93680" autoAdjust="0"/>
  </p:normalViewPr>
  <p:slideViewPr>
    <p:cSldViewPr>
      <p:cViewPr varScale="1">
        <p:scale>
          <a:sx n="89" d="100"/>
          <a:sy n="89" d="100"/>
        </p:scale>
        <p:origin x="52" y="348"/>
      </p:cViewPr>
      <p:guideLst>
        <p:guide orient="horz" pos="2160"/>
        <p:guide pos="3840"/>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1308"/>
    </p:cViewPr>
  </p:sorterViewPr>
  <p:notesViewPr>
    <p:cSldViewPr>
      <p:cViewPr varScale="1">
        <p:scale>
          <a:sx n="130" d="100"/>
          <a:sy n="130" d="100"/>
        </p:scale>
        <p:origin x="4794" y="1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slide" Target="slides/slide41.xml"/><Relationship Id="rId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8549A39F-3AD1-9D4D-94AB-280F5B6DCBB2}" type="slidenum">
              <a:rPr lang="en-US" smtClean="0"/>
              <a:t>‹#›</a:t>
            </a:fld>
            <a:endParaRPr lang="en-US"/>
          </a:p>
        </p:txBody>
      </p:sp>
    </p:spTree>
    <p:extLst>
      <p:ext uri="{BB962C8B-B14F-4D97-AF65-F5344CB8AC3E}">
        <p14:creationId xmlns:p14="http://schemas.microsoft.com/office/powerpoint/2010/main" val="356161938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1T14:39:43.644"/>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1T14:38:57.523"/>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01T14:15:44.641"/>
    </inkml:context>
    <inkml:brush xml:id="br0">
      <inkml:brushProperty name="width" value="0.05" units="cm"/>
      <inkml:brushProperty name="height" value="0.05" units="cm"/>
      <inkml:brushProperty name="ignorePressure" value="1"/>
    </inkml:brush>
  </inkml:definitions>
  <inkml:trace contextRef="#ctx0" brushRef="#br0">666 76,'-3'0,"-1"-1,0 0,0 0,1-1,-1 1,1-1,0 0,-1 0,1 0,0 0,0 0,0-1,-3-3,-22-15,13 16,1 0,-1 0,0 2,0 0,0 0,-1 1,-19 1,3 1,-1 1,-46 9,59-6,1 1,-1 0,2 1,-37 18,46-19,1-1,0 2,0-1,0 1,1 0,-1 0,2 1,-1 0,1 1,0-1,0 1,-5 10,0 3,0 1,1 0,2 1,0 0,1 0,2 1,0 0,2 0,-2 36,5-26,-1-15,1-1,1 1,1-1,7 34,-8-47,1 0,0 0,0 0,0-1,1 1,-1 0,1-1,1 0,-1 1,0-1,1-1,0 1,0-1,0 1,0-1,1 0,-1 0,1-1,0 1,0-1,7 2,16 2,0-1,1-1,-1-1,1-2,-1-1,36-4,23 0,-22 6,-45 0,0 0,0-2,0-1,0 0,0-2,0 0,0-1,21-7,-37 8,0 1,0-1,0 1,0-1,0-1,-1 1,0 0,1-1,-1 0,-1 1,1-1,0 0,-1-1,0 1,0 0,2-7,2-10,0 0,4-30,-2 12,-3 19,-2 1,0-1,-1 0,-1 0,-2-27,0 37,0 0,-1 0,0 1,-1-1,0 1,0 0,-1 0,-1 0,1 0,-1 1,-1 0,-11-14,-59-62,64 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69920" cy="4800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61" tIns="48331" rIns="96661" bIns="48331" numCol="1" anchor="t" anchorCtr="0" compatLnSpc="1">
            <a:prstTxWarp prst="textNoShape">
              <a:avLst/>
            </a:prstTxWarp>
          </a:bodyPr>
          <a:lstStyle>
            <a:lvl1pPr>
              <a:defRPr sz="1300">
                <a:latin typeface="Arial" charset="0"/>
              </a:defRPr>
            </a:lvl1pPr>
          </a:lstStyle>
          <a:p>
            <a:endParaRPr lang="en-US"/>
          </a:p>
        </p:txBody>
      </p:sp>
      <p:sp>
        <p:nvSpPr>
          <p:cNvPr id="8195" name="Rectangle 3"/>
          <p:cNvSpPr>
            <a:spLocks noGrp="1" noChangeArrowheads="1"/>
          </p:cNvSpPr>
          <p:nvPr>
            <p:ph type="dt" idx="1"/>
          </p:nvPr>
        </p:nvSpPr>
        <p:spPr bwMode="auto">
          <a:xfrm>
            <a:off x="4145280" y="0"/>
            <a:ext cx="3169920" cy="4800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61" tIns="48331" rIns="96661" bIns="48331" numCol="1" anchor="t" anchorCtr="0" compatLnSpc="1">
            <a:prstTxWarp prst="textNoShape">
              <a:avLst/>
            </a:prstTxWarp>
          </a:bodyPr>
          <a:lstStyle>
            <a:lvl1pPr algn="r">
              <a:defRPr sz="1300">
                <a:latin typeface="Arial" charset="0"/>
              </a:defRPr>
            </a:lvl1pPr>
          </a:lstStyle>
          <a:p>
            <a:endParaRPr lang="en-US"/>
          </a:p>
        </p:txBody>
      </p:sp>
      <p:sp>
        <p:nvSpPr>
          <p:cNvPr id="8196"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8197" name="Rectangle 5"/>
          <p:cNvSpPr>
            <a:spLocks noGrp="1" noChangeArrowheads="1"/>
          </p:cNvSpPr>
          <p:nvPr>
            <p:ph type="body" sz="quarter" idx="3"/>
          </p:nvPr>
        </p:nvSpPr>
        <p:spPr bwMode="auto">
          <a:xfrm>
            <a:off x="975360" y="4560570"/>
            <a:ext cx="5364480" cy="43205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9121140"/>
            <a:ext cx="3169920" cy="4800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61" tIns="48331" rIns="96661" bIns="48331" numCol="1" anchor="b" anchorCtr="0" compatLnSpc="1">
            <a:prstTxWarp prst="textNoShape">
              <a:avLst/>
            </a:prstTxWarp>
          </a:bodyPr>
          <a:lstStyle>
            <a:lvl1pPr>
              <a:defRPr sz="1300">
                <a:latin typeface="Arial" charset="0"/>
              </a:defRPr>
            </a:lvl1pPr>
          </a:lstStyle>
          <a:p>
            <a:endParaRPr lang="en-US"/>
          </a:p>
        </p:txBody>
      </p:sp>
      <p:sp>
        <p:nvSpPr>
          <p:cNvPr id="8199" name="Rectangle 7"/>
          <p:cNvSpPr>
            <a:spLocks noGrp="1" noChangeArrowheads="1"/>
          </p:cNvSpPr>
          <p:nvPr>
            <p:ph type="sldNum" sz="quarter" idx="5"/>
          </p:nvPr>
        </p:nvSpPr>
        <p:spPr bwMode="auto">
          <a:xfrm>
            <a:off x="4145280" y="9121140"/>
            <a:ext cx="3169920" cy="4800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6661" tIns="48331" rIns="96661" bIns="48331" numCol="1" anchor="b" anchorCtr="0" compatLnSpc="1">
            <a:prstTxWarp prst="textNoShape">
              <a:avLst/>
            </a:prstTxWarp>
          </a:bodyPr>
          <a:lstStyle>
            <a:lvl1pPr algn="r">
              <a:defRPr sz="1300">
                <a:latin typeface="Arial" charset="0"/>
              </a:defRPr>
            </a:lvl1pPr>
          </a:lstStyle>
          <a:p>
            <a:fld id="{6F62398A-B69D-5A46-B10A-EFD2C565E885}" type="slidenum">
              <a:rPr lang="en-US"/>
              <a:pPr/>
              <a:t>‹#›</a:t>
            </a:fld>
            <a:endParaRPr lang="en-US"/>
          </a:p>
        </p:txBody>
      </p:sp>
    </p:spTree>
    <p:extLst>
      <p:ext uri="{BB962C8B-B14F-4D97-AF65-F5344CB8AC3E}">
        <p14:creationId xmlns:p14="http://schemas.microsoft.com/office/powerpoint/2010/main" val="8158043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457200" y="720725"/>
            <a:ext cx="6400800" cy="3600450"/>
          </a:xfrm>
          <a:ln/>
        </p:spPr>
      </p:sp>
      <p:sp>
        <p:nvSpPr>
          <p:cNvPr id="31747"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1641319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xfrm>
            <a:off x="974726" y="4559300"/>
            <a:ext cx="5362575" cy="4319588"/>
          </a:xfrm>
          <a:prstGeom prst="rect">
            <a:avLst/>
          </a:prstGeom>
          <a:noFill/>
          <a:ln w="9525"/>
        </p:spPr>
        <p:txBody>
          <a:bodyPr/>
          <a:lstStyle/>
          <a:p>
            <a:endParaRPr lang="en-US"/>
          </a:p>
        </p:txBody>
      </p:sp>
    </p:spTree>
    <p:extLst>
      <p:ext uri="{BB962C8B-B14F-4D97-AF65-F5344CB8AC3E}">
        <p14:creationId xmlns:p14="http://schemas.microsoft.com/office/powerpoint/2010/main" val="75797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xfrm>
            <a:off x="974726" y="4559300"/>
            <a:ext cx="5362575" cy="4319588"/>
          </a:xfrm>
          <a:prstGeom prst="rect">
            <a:avLst/>
          </a:prstGeom>
          <a:noFill/>
          <a:ln w="9525"/>
        </p:spPr>
        <p:txBody>
          <a:bodyPr/>
          <a:lstStyle/>
          <a:p>
            <a:endParaRPr lang="en-US"/>
          </a:p>
        </p:txBody>
      </p:sp>
    </p:spTree>
    <p:extLst>
      <p:ext uri="{BB962C8B-B14F-4D97-AF65-F5344CB8AC3E}">
        <p14:creationId xmlns:p14="http://schemas.microsoft.com/office/powerpoint/2010/main" val="325219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xfrm>
            <a:off x="974726" y="4559300"/>
            <a:ext cx="5362575" cy="4319588"/>
          </a:xfrm>
          <a:prstGeom prst="rect">
            <a:avLst/>
          </a:prstGeom>
          <a:noFill/>
          <a:ln w="9525"/>
        </p:spPr>
        <p:txBody>
          <a:bodyPr/>
          <a:lstStyle/>
          <a:p>
            <a:endParaRPr lang="en-US"/>
          </a:p>
        </p:txBody>
      </p:sp>
    </p:spTree>
    <p:extLst>
      <p:ext uri="{BB962C8B-B14F-4D97-AF65-F5344CB8AC3E}">
        <p14:creationId xmlns:p14="http://schemas.microsoft.com/office/powerpoint/2010/main" val="116881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xfrm>
            <a:off x="974726" y="4559300"/>
            <a:ext cx="5362575" cy="4319588"/>
          </a:xfrm>
          <a:prstGeom prst="rect">
            <a:avLst/>
          </a:prstGeom>
          <a:noFill/>
          <a:ln w="9525"/>
        </p:spPr>
        <p:txBody>
          <a:bodyPr/>
          <a:lstStyle/>
          <a:p>
            <a:endParaRPr lang="en-US"/>
          </a:p>
        </p:txBody>
      </p:sp>
    </p:spTree>
    <p:extLst>
      <p:ext uri="{BB962C8B-B14F-4D97-AF65-F5344CB8AC3E}">
        <p14:creationId xmlns:p14="http://schemas.microsoft.com/office/powerpoint/2010/main" val="619684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xfrm>
            <a:off x="974726" y="4559300"/>
            <a:ext cx="5362575" cy="4319588"/>
          </a:xfrm>
          <a:prstGeom prst="rect">
            <a:avLst/>
          </a:prstGeom>
          <a:noFill/>
          <a:ln w="9525"/>
        </p:spPr>
        <p:txBody>
          <a:bodyPr/>
          <a:lstStyle/>
          <a:p>
            <a:endParaRPr lang="en-US"/>
          </a:p>
        </p:txBody>
      </p:sp>
    </p:spTree>
    <p:extLst>
      <p:ext uri="{BB962C8B-B14F-4D97-AF65-F5344CB8AC3E}">
        <p14:creationId xmlns:p14="http://schemas.microsoft.com/office/powerpoint/2010/main" val="1925748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xfrm>
            <a:off x="974726" y="4559300"/>
            <a:ext cx="5362575" cy="4319588"/>
          </a:xfrm>
          <a:prstGeom prst="rect">
            <a:avLst/>
          </a:prstGeom>
          <a:noFill/>
          <a:ln w="9525"/>
        </p:spPr>
        <p:txBody>
          <a:bodyPr/>
          <a:lstStyle/>
          <a:p>
            <a:endParaRPr lang="en-US"/>
          </a:p>
        </p:txBody>
      </p:sp>
    </p:spTree>
    <p:extLst>
      <p:ext uri="{BB962C8B-B14F-4D97-AF65-F5344CB8AC3E}">
        <p14:creationId xmlns:p14="http://schemas.microsoft.com/office/powerpoint/2010/main" val="2469999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728663"/>
            <a:ext cx="6373812" cy="3586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4694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728663"/>
            <a:ext cx="6373812" cy="3586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7640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728663"/>
            <a:ext cx="6373812" cy="3586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7894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728663"/>
            <a:ext cx="6373812" cy="3586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6399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xfrm>
            <a:off x="974726" y="4559300"/>
            <a:ext cx="5362575" cy="4319588"/>
          </a:xfrm>
          <a:prstGeom prst="rect">
            <a:avLst/>
          </a:prstGeom>
          <a:noFill/>
          <a:ln w="9525"/>
        </p:spPr>
        <p:txBody>
          <a:bodyPr/>
          <a:lstStyle/>
          <a:p>
            <a:endParaRPr lang="en-US"/>
          </a:p>
        </p:txBody>
      </p:sp>
    </p:spTree>
    <p:extLst>
      <p:ext uri="{BB962C8B-B14F-4D97-AF65-F5344CB8AC3E}">
        <p14:creationId xmlns:p14="http://schemas.microsoft.com/office/powerpoint/2010/main" val="417368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xfrm>
            <a:off x="974726" y="4559300"/>
            <a:ext cx="5362575" cy="4319588"/>
          </a:xfrm>
          <a:prstGeom prst="rect">
            <a:avLst/>
          </a:prstGeom>
          <a:noFill/>
          <a:ln w="9525"/>
        </p:spPr>
        <p:txBody>
          <a:bodyPr/>
          <a:lstStyle/>
          <a:p>
            <a:endParaRPr lang="en-US"/>
          </a:p>
        </p:txBody>
      </p:sp>
    </p:spTree>
    <p:extLst>
      <p:ext uri="{BB962C8B-B14F-4D97-AF65-F5344CB8AC3E}">
        <p14:creationId xmlns:p14="http://schemas.microsoft.com/office/powerpoint/2010/main" val="360928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xfrm>
            <a:off x="974726" y="4559300"/>
            <a:ext cx="5362575" cy="4319588"/>
          </a:xfrm>
          <a:prstGeom prst="rect">
            <a:avLst/>
          </a:prstGeom>
          <a:noFill/>
          <a:ln w="9525"/>
        </p:spPr>
        <p:txBody>
          <a:bodyPr/>
          <a:lstStyle/>
          <a:p>
            <a:endParaRPr lang="en-US"/>
          </a:p>
        </p:txBody>
      </p:sp>
    </p:spTree>
    <p:extLst>
      <p:ext uri="{BB962C8B-B14F-4D97-AF65-F5344CB8AC3E}">
        <p14:creationId xmlns:p14="http://schemas.microsoft.com/office/powerpoint/2010/main" val="3625080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51276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066800"/>
            <a:ext cx="11734800" cy="5105400"/>
          </a:xfrm>
          <a:prstGeom prst="rect">
            <a:avLst/>
          </a:prstGeom>
        </p:spPr>
        <p:txBody>
          <a:bodyPr/>
          <a:lstStyle>
            <a:lvl2pPr>
              <a:defRPr sz="2000"/>
            </a:lvl2pPr>
            <a:lvl3pPr>
              <a:defRPr sz="18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a:t>
            </a:fld>
            <a:endParaRPr lang="en-US" dirty="0"/>
          </a:p>
        </p:txBody>
      </p:sp>
    </p:spTree>
    <p:extLst>
      <p:ext uri="{BB962C8B-B14F-4D97-AF65-F5344CB8AC3E}">
        <p14:creationId xmlns:p14="http://schemas.microsoft.com/office/powerpoint/2010/main" val="966553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9956800" cy="533400"/>
          </a:xfrm>
        </p:spPr>
        <p:txBody>
          <a:bodyPr/>
          <a:lstStyle/>
          <a:p>
            <a:r>
              <a:rPr lang="en-US"/>
              <a:t>Click to edit Master title style</a:t>
            </a:r>
          </a:p>
        </p:txBody>
      </p:sp>
      <p:sp>
        <p:nvSpPr>
          <p:cNvPr id="3" name="Text Placeholder 2"/>
          <p:cNvSpPr>
            <a:spLocks noGrp="1"/>
          </p:cNvSpPr>
          <p:nvPr>
            <p:ph type="body" sz="half" idx="1"/>
          </p:nvPr>
        </p:nvSpPr>
        <p:spPr>
          <a:xfrm>
            <a:off x="203200" y="1066800"/>
            <a:ext cx="5765800" cy="51054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066800"/>
            <a:ext cx="5765800" cy="5105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en-US"/>
              <a:t>Georgia Institute of Technology</a:t>
            </a:r>
          </a:p>
        </p:txBody>
      </p:sp>
      <p:sp>
        <p:nvSpPr>
          <p:cNvPr id="7" name="Slide Number Placeholder 6"/>
          <p:cNvSpPr>
            <a:spLocks noGrp="1"/>
          </p:cNvSpPr>
          <p:nvPr>
            <p:ph type="sldNum" sz="quarter" idx="11"/>
          </p:nvPr>
        </p:nvSpPr>
        <p:spPr/>
        <p:txBody>
          <a:bodyPr/>
          <a:lstStyle/>
          <a:p>
            <a:r>
              <a:rPr lang="en-US"/>
              <a:t>ECE6543 L4     S. E. Ralph      </a:t>
            </a:r>
            <a:fld id="{2AA89EEF-5204-5C4B-B53B-B7AA7FE8B4D0}" type="slidenum">
              <a:rPr lang="en-US" smtClean="0"/>
              <a:pPr/>
              <a:t>‹#›</a:t>
            </a:fld>
            <a:endParaRPr lang="en-US" dirty="0"/>
          </a:p>
        </p:txBody>
      </p:sp>
    </p:spTree>
    <p:extLst>
      <p:ext uri="{BB962C8B-B14F-4D97-AF65-F5344CB8AC3E}">
        <p14:creationId xmlns:p14="http://schemas.microsoft.com/office/powerpoint/2010/main" val="1162613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17361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9956800" cy="533400"/>
          </a:xfrm>
        </p:spPr>
        <p:txBody>
          <a:bodyPr/>
          <a:lstStyle/>
          <a:p>
            <a:r>
              <a:rPr lang="en-US"/>
              <a:t>Click to edit Master title style</a:t>
            </a:r>
          </a:p>
        </p:txBody>
      </p:sp>
      <p:sp>
        <p:nvSpPr>
          <p:cNvPr id="3" name="Text Placeholder 2"/>
          <p:cNvSpPr>
            <a:spLocks noGrp="1"/>
          </p:cNvSpPr>
          <p:nvPr>
            <p:ph type="body" sz="half" idx="1"/>
          </p:nvPr>
        </p:nvSpPr>
        <p:spPr>
          <a:xfrm>
            <a:off x="203200" y="914400"/>
            <a:ext cx="576580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6172200" y="914400"/>
            <a:ext cx="57658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72200" y="3619500"/>
            <a:ext cx="5765800" cy="2552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a:xfrm>
            <a:off x="4038600" y="6356351"/>
            <a:ext cx="4114800" cy="365125"/>
          </a:xfrm>
          <a:prstGeom prst="rect">
            <a:avLst/>
          </a:prstGeom>
        </p:spPr>
        <p:txBody>
          <a:bodyPr/>
          <a:lstStyle/>
          <a:p>
            <a:r>
              <a:rPr lang="en-US"/>
              <a:t>Georgia Institute of Technology</a:t>
            </a:r>
            <a:endParaRPr lang="en-US" dirty="0"/>
          </a:p>
        </p:txBody>
      </p:sp>
      <p:sp>
        <p:nvSpPr>
          <p:cNvPr id="8" name="Slide Number Placeholder 7"/>
          <p:cNvSpPr>
            <a:spLocks noGrp="1"/>
          </p:cNvSpPr>
          <p:nvPr>
            <p:ph type="sldNum" sz="quarter" idx="11"/>
          </p:nvPr>
        </p:nvSpPr>
        <p:spPr/>
        <p:txBody>
          <a:bodyPr/>
          <a:lstStyle/>
          <a:p>
            <a:r>
              <a:rPr lang="en-US"/>
              <a:t>ECE6543 L4     S. E. Ralph      </a:t>
            </a:r>
            <a:fld id="{2AA89EEF-5204-5C4B-B53B-B7AA7FE8B4D0}" type="slidenum">
              <a:rPr lang="en-US" smtClean="0"/>
              <a:pPr/>
              <a:t>‹#›</a:t>
            </a:fld>
            <a:endParaRPr lang="en-US" dirty="0"/>
          </a:p>
        </p:txBody>
      </p:sp>
    </p:spTree>
    <p:extLst>
      <p:ext uri="{BB962C8B-B14F-4D97-AF65-F5344CB8AC3E}">
        <p14:creationId xmlns:p14="http://schemas.microsoft.com/office/powerpoint/2010/main" val="383905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33363" indent="-233363">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p:cNvSpPr>
            <a:spLocks noGrp="1"/>
          </p:cNvSpPr>
          <p:nvPr>
            <p:ph type="ftr" sz="quarter" idx="10"/>
          </p:nvPr>
        </p:nvSpPr>
        <p:spPr/>
        <p:txBody>
          <a:bodyPr/>
          <a:lstStyle/>
          <a:p>
            <a:r>
              <a:rPr lang="en-US"/>
              <a:t>Georgia Institute of Technology</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r>
              <a:rPr lang="en-US"/>
              <a:t>ECE6543 L4     S. E. Ralph      </a:t>
            </a:r>
            <a:fld id="{2AA89EEF-5204-5C4B-B53B-B7AA7FE8B4D0}" type="slidenum">
              <a:rPr lang="en-US" smtClean="0"/>
              <a:pPr/>
              <a:t>‹#›</a:t>
            </a:fld>
            <a:endParaRPr lang="en-US" dirty="0"/>
          </a:p>
        </p:txBody>
      </p:sp>
    </p:spTree>
    <p:extLst>
      <p:ext uri="{BB962C8B-B14F-4D97-AF65-F5344CB8AC3E}">
        <p14:creationId xmlns:p14="http://schemas.microsoft.com/office/powerpoint/2010/main" val="24203818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title"/>
          </p:nvPr>
        </p:nvSpPr>
        <p:spPr bwMode="auto">
          <a:xfrm>
            <a:off x="1219200" y="152400"/>
            <a:ext cx="9956800" cy="533400"/>
          </a:xfrm>
          <a:prstGeom prst="rect">
            <a:avLst/>
          </a:prstGeom>
          <a:noFill/>
          <a:ln w="12700">
            <a:noFill/>
            <a:miter lim="800000"/>
            <a:headEnd/>
            <a:tailEnd/>
          </a:ln>
        </p:spPr>
        <p:txBody>
          <a:bodyPr vert="horz" wrap="square" lIns="90488" tIns="44450" rIns="90488" bIns="44450" numCol="1" anchor="b" anchorCtr="0" compatLnSpc="1">
            <a:prstTxWarp prst="textNoShape">
              <a:avLst/>
            </a:prstTxWarp>
          </a:bodyPr>
          <a:lstStyle/>
          <a:p>
            <a:pPr lvl="0"/>
            <a:r>
              <a:rPr lang="en-US"/>
              <a:t>Click to edit Master title style</a:t>
            </a:r>
            <a:endParaRPr lang="en-US" dirty="0"/>
          </a:p>
        </p:txBody>
      </p:sp>
      <p:sp>
        <p:nvSpPr>
          <p:cNvPr id="7" name="Rectangle 6"/>
          <p:cNvSpPr/>
          <p:nvPr/>
        </p:nvSpPr>
        <p:spPr bwMode="auto">
          <a:xfrm>
            <a:off x="508000" y="762000"/>
            <a:ext cx="11155680" cy="91440"/>
          </a:xfrm>
          <a:prstGeom prst="rect">
            <a:avLst/>
          </a:prstGeom>
          <a:gradFill>
            <a:gsLst>
              <a:gs pos="0">
                <a:schemeClr val="tx1"/>
              </a:gs>
              <a:gs pos="100000">
                <a:srgbClr val="FFC000"/>
              </a:gs>
            </a:gsLst>
            <a:lin ang="0" scaled="0"/>
          </a:gra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2" name="Footer Placeholder 1"/>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100" i="1" baseline="0">
                <a:solidFill>
                  <a:schemeClr val="tx1">
                    <a:tint val="75000"/>
                  </a:schemeClr>
                </a:solidFill>
              </a:defRPr>
            </a:lvl1pPr>
          </a:lstStyle>
          <a:p>
            <a:r>
              <a:rPr lang="en-US"/>
              <a:t>Georgia Institute of Technology</a:t>
            </a:r>
            <a:endParaRPr lang="en-US" dirty="0"/>
          </a:p>
        </p:txBody>
      </p:sp>
      <p:sp>
        <p:nvSpPr>
          <p:cNvPr id="4" name="Text Placeholder 3"/>
          <p:cNvSpPr>
            <a:spLocks noGrp="1"/>
          </p:cNvSpPr>
          <p:nvPr>
            <p:ph type="body" idx="1"/>
          </p:nvPr>
        </p:nvSpPr>
        <p:spPr>
          <a:xfrm>
            <a:off x="508000" y="108204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8839200" y="6356350"/>
            <a:ext cx="2971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ECE6543 L4     S. E. Ralph      </a:t>
            </a:r>
            <a:fld id="{2AA89EEF-5204-5C4B-B53B-B7AA7FE8B4D0}" type="slidenum">
              <a:rPr lang="en-US" smtClean="0"/>
              <a:pPr/>
              <a:t>‹#›</a:t>
            </a:fld>
            <a:endParaRPr lang="en-US" dirty="0"/>
          </a:p>
        </p:txBody>
      </p:sp>
    </p:spTree>
    <p:extLst>
      <p:ext uri="{BB962C8B-B14F-4D97-AF65-F5344CB8AC3E}">
        <p14:creationId xmlns:p14="http://schemas.microsoft.com/office/powerpoint/2010/main" val="427353906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4" r:id="rId3"/>
    <p:sldLayoutId id="2147483687" r:id="rId4"/>
    <p:sldLayoutId id="2147483688" r:id="rId5"/>
  </p:sldLayoutIdLst>
  <p:hf hdr="0" dt="0"/>
  <p:txStyles>
    <p:titleStyle>
      <a:lvl1pPr algn="ctr" rtl="0" eaLnBrk="1" fontAlgn="base" hangingPunct="1">
        <a:spcBef>
          <a:spcPct val="0"/>
        </a:spcBef>
        <a:spcAft>
          <a:spcPct val="0"/>
        </a:spcAft>
        <a:defRPr sz="2800">
          <a:solidFill>
            <a:srgbClr val="002060"/>
          </a:solidFill>
          <a:latin typeface="+mj-lt"/>
          <a:ea typeface="+mj-ea"/>
          <a:cs typeface="+mj-cs"/>
        </a:defRPr>
      </a:lvl1pPr>
      <a:lvl2pPr algn="ctr" rtl="0" eaLnBrk="1" fontAlgn="base" hangingPunct="1">
        <a:spcBef>
          <a:spcPct val="0"/>
        </a:spcBef>
        <a:spcAft>
          <a:spcPct val="0"/>
        </a:spcAft>
        <a:defRPr sz="2800">
          <a:solidFill>
            <a:srgbClr val="0000FF"/>
          </a:solidFill>
          <a:latin typeface="Arial" pitchFamily="34" charset="0"/>
        </a:defRPr>
      </a:lvl2pPr>
      <a:lvl3pPr algn="ctr" rtl="0" eaLnBrk="1" fontAlgn="base" hangingPunct="1">
        <a:spcBef>
          <a:spcPct val="0"/>
        </a:spcBef>
        <a:spcAft>
          <a:spcPct val="0"/>
        </a:spcAft>
        <a:defRPr sz="2800">
          <a:solidFill>
            <a:srgbClr val="0000FF"/>
          </a:solidFill>
          <a:latin typeface="Arial" pitchFamily="34" charset="0"/>
        </a:defRPr>
      </a:lvl3pPr>
      <a:lvl4pPr algn="ctr" rtl="0" eaLnBrk="1" fontAlgn="base" hangingPunct="1">
        <a:spcBef>
          <a:spcPct val="0"/>
        </a:spcBef>
        <a:spcAft>
          <a:spcPct val="0"/>
        </a:spcAft>
        <a:defRPr sz="2800">
          <a:solidFill>
            <a:srgbClr val="0000FF"/>
          </a:solidFill>
          <a:latin typeface="Arial" pitchFamily="34" charset="0"/>
        </a:defRPr>
      </a:lvl4pPr>
      <a:lvl5pPr algn="ctr" rtl="0" eaLnBrk="1" fontAlgn="base" hangingPunct="1">
        <a:spcBef>
          <a:spcPct val="0"/>
        </a:spcBef>
        <a:spcAft>
          <a:spcPct val="0"/>
        </a:spcAft>
        <a:defRPr sz="2800">
          <a:solidFill>
            <a:srgbClr val="0000FF"/>
          </a:solidFill>
          <a:latin typeface="Arial" pitchFamily="34" charset="0"/>
        </a:defRPr>
      </a:lvl5pPr>
      <a:lvl6pPr marL="457200" algn="ctr" rtl="0" eaLnBrk="1" fontAlgn="base" hangingPunct="1">
        <a:spcBef>
          <a:spcPct val="0"/>
        </a:spcBef>
        <a:spcAft>
          <a:spcPct val="0"/>
        </a:spcAft>
        <a:defRPr sz="2800">
          <a:solidFill>
            <a:srgbClr val="0000FF"/>
          </a:solidFill>
          <a:latin typeface="Arial" pitchFamily="34" charset="0"/>
        </a:defRPr>
      </a:lvl6pPr>
      <a:lvl7pPr marL="914400" algn="ctr" rtl="0" eaLnBrk="1" fontAlgn="base" hangingPunct="1">
        <a:spcBef>
          <a:spcPct val="0"/>
        </a:spcBef>
        <a:spcAft>
          <a:spcPct val="0"/>
        </a:spcAft>
        <a:defRPr sz="2800">
          <a:solidFill>
            <a:srgbClr val="0000FF"/>
          </a:solidFill>
          <a:latin typeface="Arial" pitchFamily="34" charset="0"/>
        </a:defRPr>
      </a:lvl7pPr>
      <a:lvl8pPr marL="1371600" algn="ctr" rtl="0" eaLnBrk="1" fontAlgn="base" hangingPunct="1">
        <a:spcBef>
          <a:spcPct val="0"/>
        </a:spcBef>
        <a:spcAft>
          <a:spcPct val="0"/>
        </a:spcAft>
        <a:defRPr sz="2800">
          <a:solidFill>
            <a:srgbClr val="0000FF"/>
          </a:solidFill>
          <a:latin typeface="Arial" pitchFamily="34" charset="0"/>
        </a:defRPr>
      </a:lvl8pPr>
      <a:lvl9pPr marL="1828800" algn="ctr" rtl="0" eaLnBrk="1" fontAlgn="base" hangingPunct="1">
        <a:spcBef>
          <a:spcPct val="0"/>
        </a:spcBef>
        <a:spcAft>
          <a:spcPct val="0"/>
        </a:spcAft>
        <a:defRPr sz="2800">
          <a:solidFill>
            <a:srgbClr val="0000FF"/>
          </a:solidFill>
          <a:latin typeface="Arial" pitchFamily="34" charset="0"/>
        </a:defRPr>
      </a:lvl9pPr>
    </p:titleStyle>
    <p:bodyStyle>
      <a:lvl1pPr marL="233363" marR="0" indent="-233363" algn="l" defTabSz="914400" rtl="0" eaLnBrk="1" fontAlgn="base" latinLnBrk="0" hangingPunct="1">
        <a:lnSpc>
          <a:spcPct val="100000"/>
        </a:lnSpc>
        <a:spcBef>
          <a:spcPct val="20000"/>
        </a:spcBef>
        <a:spcAft>
          <a:spcPct val="0"/>
        </a:spcAft>
        <a:buClr>
          <a:srgbClr val="CC9900"/>
        </a:buClr>
        <a:buSzPct val="70000"/>
        <a:buFont typeface="Wingdings" pitchFamily="2" charset="2"/>
        <a:buChar char="n"/>
        <a:tabLst/>
        <a:defRPr sz="1800">
          <a:solidFill>
            <a:schemeClr val="tx1"/>
          </a:solidFill>
          <a:latin typeface="+mn-lt"/>
          <a:ea typeface="+mn-ea"/>
          <a:cs typeface="+mn-cs"/>
        </a:defRPr>
      </a:lvl1pPr>
      <a:lvl2pPr marL="508000" marR="0" indent="-174625" algn="l" defTabSz="914400" rtl="0" eaLnBrk="1" fontAlgn="base" latinLnBrk="0" hangingPunct="1">
        <a:lnSpc>
          <a:spcPct val="100000"/>
        </a:lnSpc>
        <a:spcBef>
          <a:spcPct val="20000"/>
        </a:spcBef>
        <a:spcAft>
          <a:spcPct val="0"/>
        </a:spcAft>
        <a:buClr>
          <a:srgbClr val="999933"/>
        </a:buClr>
        <a:buSzPct val="65000"/>
        <a:buFont typeface="Arial" pitchFamily="34" charset="0"/>
        <a:buChar char="–"/>
        <a:tabLst/>
        <a:defRPr lang="en-US" sz="1600" noProof="0" dirty="0" smtClean="0">
          <a:solidFill>
            <a:schemeClr val="tx1"/>
          </a:solidFill>
          <a:latin typeface="+mn-lt"/>
        </a:defRPr>
      </a:lvl2pPr>
      <a:lvl3pPr marL="798513" marR="0" indent="-176213" algn="l" defTabSz="914400" rtl="0" eaLnBrk="1" fontAlgn="base" latinLnBrk="0" hangingPunct="1">
        <a:lnSpc>
          <a:spcPct val="100000"/>
        </a:lnSpc>
        <a:spcBef>
          <a:spcPct val="20000"/>
        </a:spcBef>
        <a:spcAft>
          <a:spcPct val="0"/>
        </a:spcAft>
        <a:buClr>
          <a:srgbClr val="CC9900"/>
        </a:buClr>
        <a:buSzPct val="70000"/>
        <a:buFont typeface="Arial" pitchFamily="34" charset="0"/>
        <a:buChar char="•"/>
        <a:tabLst/>
        <a:defRPr lang="en-US" sz="1400" noProof="0" dirty="0" smtClean="0">
          <a:solidFill>
            <a:schemeClr val="tx1"/>
          </a:solidFill>
          <a:latin typeface="+mn-lt"/>
        </a:defRPr>
      </a:lvl3pPr>
      <a:lvl4pPr marL="1087438" marR="0" indent="-174625" algn="l" defTabSz="914400" rtl="0" eaLnBrk="1" fontAlgn="base" latinLnBrk="0" hangingPunct="1">
        <a:lnSpc>
          <a:spcPct val="100000"/>
        </a:lnSpc>
        <a:spcBef>
          <a:spcPct val="20000"/>
        </a:spcBef>
        <a:spcAft>
          <a:spcPct val="0"/>
        </a:spcAft>
        <a:buClr>
          <a:srgbClr val="999933"/>
        </a:buClr>
        <a:buSzPct val="75000"/>
        <a:buFont typeface="Symbol" pitchFamily="18" charset="2"/>
        <a:buChar char="·"/>
        <a:tabLst/>
        <a:defRPr sz="1200">
          <a:solidFill>
            <a:schemeClr val="tx1"/>
          </a:solidFill>
          <a:latin typeface="+mn-lt"/>
        </a:defRPr>
      </a:lvl4pPr>
      <a:lvl5pPr marL="1314450" marR="0" indent="-112713" algn="l" defTabSz="914400" rtl="0" eaLnBrk="1" fontAlgn="base" latinLnBrk="0" hangingPunct="1">
        <a:lnSpc>
          <a:spcPct val="100000"/>
        </a:lnSpc>
        <a:spcBef>
          <a:spcPct val="20000"/>
        </a:spcBef>
        <a:spcAft>
          <a:spcPct val="0"/>
        </a:spcAft>
        <a:buClr>
          <a:srgbClr val="CC9900"/>
        </a:buClr>
        <a:buSzPct val="70000"/>
        <a:buFont typeface="Wingdings" pitchFamily="2" charset="2"/>
        <a:buChar char="n"/>
        <a:tabLst/>
        <a:defRPr lang="en-US" sz="1100" noProof="0" dirty="0" smtClean="0">
          <a:solidFill>
            <a:schemeClr val="tx1"/>
          </a:solidFill>
          <a:latin typeface="+mn-lt"/>
        </a:defRPr>
      </a:lvl5pPr>
      <a:lvl6pPr marL="2514600" indent="-228600" algn="l" rtl="0" eaLnBrk="1" fontAlgn="base" hangingPunct="1">
        <a:spcBef>
          <a:spcPct val="20000"/>
        </a:spcBef>
        <a:spcAft>
          <a:spcPct val="0"/>
        </a:spcAft>
        <a:buClr>
          <a:schemeClr val="tx1"/>
        </a:buClr>
        <a:buFont typeface="Wingdings" pitchFamily="2" charset="2"/>
        <a:buChar char="§"/>
        <a:defRPr lang="en-US" sz="2000" noProof="0" dirty="0" smtClean="0">
          <a:solidFill>
            <a:schemeClr val="tx1"/>
          </a:solidFill>
          <a:latin typeface="+mn-lt"/>
        </a:defRPr>
      </a:lvl6pPr>
      <a:lvl7pPr marL="2971800" indent="-228600" algn="l" rtl="0" eaLnBrk="1" fontAlgn="base" hangingPunct="1">
        <a:spcBef>
          <a:spcPct val="20000"/>
        </a:spcBef>
        <a:spcAft>
          <a:spcPct val="0"/>
        </a:spcAft>
        <a:buClr>
          <a:schemeClr val="tx1"/>
        </a:buClr>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1"/>
        </a:buClr>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1"/>
        </a:buClr>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11.bin"/><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2.wmf"/><Relationship Id="rId11" Type="http://schemas.openxmlformats.org/officeDocument/2006/relationships/image" Target="../media/image25.wmf"/><Relationship Id="rId5" Type="http://schemas.openxmlformats.org/officeDocument/2006/relationships/oleObject" Target="../embeddings/oleObject12.bin"/><Relationship Id="rId10" Type="http://schemas.openxmlformats.org/officeDocument/2006/relationships/oleObject" Target="../embeddings/oleObject14.bin"/><Relationship Id="rId4" Type="http://schemas.openxmlformats.org/officeDocument/2006/relationships/image" Target="../media/image21.wmf"/><Relationship Id="rId9" Type="http://schemas.openxmlformats.org/officeDocument/2006/relationships/image" Target="../media/image24.w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5.bin"/><Relationship Id="rId1" Type="http://schemas.openxmlformats.org/officeDocument/2006/relationships/slideLayout" Target="../slideLayouts/slideLayout1.xml"/><Relationship Id="rId5" Type="http://schemas.openxmlformats.org/officeDocument/2006/relationships/image" Target="../media/image29.w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12.wmf"/><Relationship Id="rId2" Type="http://schemas.openxmlformats.org/officeDocument/2006/relationships/oleObject" Target="../embeddings/oleObject17.bin"/><Relationship Id="rId1" Type="http://schemas.openxmlformats.org/officeDocument/2006/relationships/slideLayout" Target="../slideLayouts/slideLayout1.xml"/><Relationship Id="rId6" Type="http://schemas.openxmlformats.org/officeDocument/2006/relationships/oleObject" Target="../embeddings/oleObject10.bin"/><Relationship Id="rId5" Type="http://schemas.openxmlformats.org/officeDocument/2006/relationships/image" Target="../media/image31.w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39.wmf"/><Relationship Id="rId3" Type="http://schemas.openxmlformats.org/officeDocument/2006/relationships/image" Target="../media/image34.wmf"/><Relationship Id="rId7" Type="http://schemas.openxmlformats.org/officeDocument/2006/relationships/image" Target="../media/image36.wmf"/><Relationship Id="rId12" Type="http://schemas.openxmlformats.org/officeDocument/2006/relationships/oleObject" Target="../embeddings/oleObject24.bin"/><Relationship Id="rId2" Type="http://schemas.openxmlformats.org/officeDocument/2006/relationships/oleObject" Target="../embeddings/oleObject19.bin"/><Relationship Id="rId1" Type="http://schemas.openxmlformats.org/officeDocument/2006/relationships/slideLayout" Target="../slideLayouts/slideLayout1.xml"/><Relationship Id="rId6" Type="http://schemas.openxmlformats.org/officeDocument/2006/relationships/oleObject" Target="../embeddings/oleObject21.bin"/><Relationship Id="rId11" Type="http://schemas.openxmlformats.org/officeDocument/2006/relationships/image" Target="../media/image38.wmf"/><Relationship Id="rId5" Type="http://schemas.openxmlformats.org/officeDocument/2006/relationships/image" Target="../media/image35.wmf"/><Relationship Id="rId15" Type="http://schemas.openxmlformats.org/officeDocument/2006/relationships/image" Target="../media/image40.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37.wmf"/><Relationship Id="rId14" Type="http://schemas.openxmlformats.org/officeDocument/2006/relationships/oleObject" Target="../embeddings/oleObject25.bin"/></Relationships>
</file>

<file path=ppt/slides/_rels/slide19.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26.bin"/><Relationship Id="rId1" Type="http://schemas.openxmlformats.org/officeDocument/2006/relationships/slideLayout" Target="../slideLayouts/slideLayout1.xml"/><Relationship Id="rId6" Type="http://schemas.openxmlformats.org/officeDocument/2006/relationships/oleObject" Target="../embeddings/oleObject28.bin"/><Relationship Id="rId5" Type="http://schemas.openxmlformats.org/officeDocument/2006/relationships/image" Target="../media/image42.wmf"/><Relationship Id="rId4"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29.bin"/><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54.wmf"/><Relationship Id="rId18" Type="http://schemas.openxmlformats.org/officeDocument/2006/relationships/oleObject" Target="../embeddings/oleObject37.bin"/><Relationship Id="rId3" Type="http://schemas.openxmlformats.org/officeDocument/2006/relationships/image" Target="../media/image49.png"/><Relationship Id="rId7" Type="http://schemas.openxmlformats.org/officeDocument/2006/relationships/image" Target="../media/image51.wmf"/><Relationship Id="rId12" Type="http://schemas.openxmlformats.org/officeDocument/2006/relationships/oleObject" Target="../embeddings/oleObject34.bin"/><Relationship Id="rId17" Type="http://schemas.openxmlformats.org/officeDocument/2006/relationships/image" Target="../media/image56.wmf"/><Relationship Id="rId2" Type="http://schemas.openxmlformats.org/officeDocument/2006/relationships/notesSlide" Target="../notesSlides/notesSlide3.xml"/><Relationship Id="rId16" Type="http://schemas.openxmlformats.org/officeDocument/2006/relationships/oleObject" Target="../embeddings/oleObject36.bin"/><Relationship Id="rId1" Type="http://schemas.openxmlformats.org/officeDocument/2006/relationships/slideLayout" Target="../slideLayouts/slideLayout1.xml"/><Relationship Id="rId6" Type="http://schemas.openxmlformats.org/officeDocument/2006/relationships/oleObject" Target="../embeddings/oleObject31.bin"/><Relationship Id="rId11" Type="http://schemas.openxmlformats.org/officeDocument/2006/relationships/image" Target="../media/image53.wmf"/><Relationship Id="rId5" Type="http://schemas.openxmlformats.org/officeDocument/2006/relationships/image" Target="../media/image50.wmf"/><Relationship Id="rId15" Type="http://schemas.openxmlformats.org/officeDocument/2006/relationships/image" Target="../media/image55.wmf"/><Relationship Id="rId10" Type="http://schemas.openxmlformats.org/officeDocument/2006/relationships/oleObject" Target="../embeddings/oleObject33.bin"/><Relationship Id="rId19" Type="http://schemas.openxmlformats.org/officeDocument/2006/relationships/image" Target="../media/image57.wmf"/><Relationship Id="rId4" Type="http://schemas.openxmlformats.org/officeDocument/2006/relationships/oleObject" Target="../embeddings/oleObject30.bin"/><Relationship Id="rId9" Type="http://schemas.openxmlformats.org/officeDocument/2006/relationships/image" Target="../media/image52.wmf"/><Relationship Id="rId14" Type="http://schemas.openxmlformats.org/officeDocument/2006/relationships/oleObject" Target="../embeddings/oleObject35.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8.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20%20https:/www.osapublishing.org/josa/abstract.cfm?uri=josa-68-1-103" TargetMode="External"/><Relationship Id="rId2" Type="http://schemas.openxmlformats.org/officeDocument/2006/relationships/image" Target="../media/image63.jpg"/><Relationship Id="rId1" Type="http://schemas.openxmlformats.org/officeDocument/2006/relationships/slideLayout" Target="../slideLayouts/slideLayout1.xml"/><Relationship Id="rId5" Type="http://schemas.openxmlformats.org/officeDocument/2006/relationships/hyperlink" Target="%20%20https:/www.osapublishing.org/ao/abstract.cfm?uri=ao-48-26-4851" TargetMode="External"/><Relationship Id="rId4" Type="http://schemas.openxmlformats.org/officeDocument/2006/relationships/image" Target="../media/image6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customXml" Target="../ink/ink3.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hyperlink" Target="http://www.aptecelectronics.com/images/MCS-U-362D.JP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oleObject" Target="../embeddings/oleObject39.bin"/><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wmf"/><Relationship Id="rId4" Type="http://schemas.openxmlformats.org/officeDocument/2006/relationships/oleObject" Target="../embeddings/oleObject40.bin"/></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87.wmf"/><Relationship Id="rId5" Type="http://schemas.openxmlformats.org/officeDocument/2006/relationships/oleObject" Target="../embeddings/oleObject42.bin"/><Relationship Id="rId4" Type="http://schemas.openxmlformats.org/officeDocument/2006/relationships/image" Target="../media/image86.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9.wmf"/><Relationship Id="rId5" Type="http://schemas.openxmlformats.org/officeDocument/2006/relationships/oleObject" Target="../embeddings/oleObject44.bin"/><Relationship Id="rId4" Type="http://schemas.openxmlformats.org/officeDocument/2006/relationships/image" Target="../media/image88.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8.wmf"/><Relationship Id="rId18" Type="http://schemas.openxmlformats.org/officeDocument/2006/relationships/oleObject" Target="../embeddings/oleObject9.bin"/><Relationship Id="rId3" Type="http://schemas.openxmlformats.org/officeDocument/2006/relationships/image" Target="../media/image3.wmf"/><Relationship Id="rId21" Type="http://schemas.openxmlformats.org/officeDocument/2006/relationships/image" Target="../media/image12.wmf"/><Relationship Id="rId7" Type="http://schemas.openxmlformats.org/officeDocument/2006/relationships/image" Target="../media/image5.wmf"/><Relationship Id="rId12" Type="http://schemas.openxmlformats.org/officeDocument/2006/relationships/oleObject" Target="../embeddings/oleObject6.bin"/><Relationship Id="rId17" Type="http://schemas.openxmlformats.org/officeDocument/2006/relationships/image" Target="../media/image10.wmf"/><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slideLayout" Target="../slideLayouts/slideLayout1.xml"/><Relationship Id="rId6" Type="http://schemas.openxmlformats.org/officeDocument/2006/relationships/oleObject" Target="../embeddings/oleObject3.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5.bin"/><Relationship Id="rId19" Type="http://schemas.openxmlformats.org/officeDocument/2006/relationships/image" Target="../media/image11.wmf"/><Relationship Id="rId4" Type="http://schemas.openxmlformats.org/officeDocument/2006/relationships/oleObject" Target="../embeddings/oleObject2.bin"/><Relationship Id="rId9" Type="http://schemas.openxmlformats.org/officeDocument/2006/relationships/image" Target="../media/image6.wmf"/><Relationship Id="rId1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1828800" y="527578"/>
            <a:ext cx="8534400" cy="1314450"/>
          </a:xfrm>
        </p:spPr>
        <p:txBody>
          <a:bodyPr/>
          <a:lstStyle/>
          <a:p>
            <a:r>
              <a:rPr lang="en-US" sz="4800" b="1" dirty="0"/>
              <a:t>Fiber Optic Communications</a:t>
            </a:r>
            <a:endParaRPr lang="en-US" sz="5400" dirty="0"/>
          </a:p>
        </p:txBody>
      </p:sp>
      <p:pic>
        <p:nvPicPr>
          <p:cNvPr id="14339" name="Picture 3" descr="GTLF3"/>
          <p:cNvPicPr>
            <a:picLocks noChangeAspect="1" noChangeArrowheads="1"/>
          </p:cNvPicPr>
          <p:nvPr/>
        </p:nvPicPr>
        <p:blipFill>
          <a:blip r:embed="rId3" cstate="print"/>
          <a:srcRect/>
          <a:stretch>
            <a:fillRect/>
          </a:stretch>
        </p:blipFill>
        <p:spPr bwMode="auto">
          <a:xfrm>
            <a:off x="3810000" y="2110051"/>
            <a:ext cx="4876800" cy="1050925"/>
          </a:xfrm>
          <a:prstGeom prst="rect">
            <a:avLst/>
          </a:prstGeom>
          <a:noFill/>
          <a:ln w="9525">
            <a:noFill/>
            <a:miter lim="800000"/>
            <a:headEnd/>
            <a:tailEnd/>
          </a:ln>
        </p:spPr>
      </p:pic>
      <p:sp>
        <p:nvSpPr>
          <p:cNvPr id="14340" name="Text Box 4"/>
          <p:cNvSpPr txBox="1">
            <a:spLocks noChangeArrowheads="1"/>
          </p:cNvSpPr>
          <p:nvPr/>
        </p:nvSpPr>
        <p:spPr bwMode="auto">
          <a:xfrm>
            <a:off x="1828800" y="4972050"/>
            <a:ext cx="4572000" cy="400110"/>
          </a:xfrm>
          <a:prstGeom prst="rect">
            <a:avLst/>
          </a:prstGeom>
          <a:noFill/>
          <a:ln w="9525">
            <a:noFill/>
            <a:miter lim="800000"/>
            <a:headEnd/>
            <a:tailEnd/>
          </a:ln>
        </p:spPr>
        <p:txBody>
          <a:bodyPr>
            <a:spAutoFit/>
          </a:bodyPr>
          <a:lstStyle/>
          <a:p>
            <a:pPr algn="l"/>
            <a:r>
              <a:rPr lang="en-US" sz="2000">
                <a:latin typeface="Times New Roman" pitchFamily="18" charset="0"/>
              </a:rPr>
              <a:t> </a:t>
            </a:r>
            <a:endParaRPr lang="en-US" sz="3200">
              <a:latin typeface="Times New Roman" pitchFamily="18" charset="0"/>
            </a:endParaRPr>
          </a:p>
        </p:txBody>
      </p:sp>
      <p:sp>
        <p:nvSpPr>
          <p:cNvPr id="14342" name="Rectangle 6"/>
          <p:cNvSpPr>
            <a:spLocks noChangeArrowheads="1"/>
          </p:cNvSpPr>
          <p:nvPr/>
        </p:nvSpPr>
        <p:spPr bwMode="auto">
          <a:xfrm>
            <a:off x="4925699" y="3213695"/>
            <a:ext cx="1992853" cy="2769989"/>
          </a:xfrm>
          <a:prstGeom prst="rect">
            <a:avLst/>
          </a:prstGeom>
          <a:noFill/>
          <a:ln w="9525">
            <a:noFill/>
            <a:miter lim="800000"/>
            <a:headEnd/>
            <a:tailEnd/>
          </a:ln>
        </p:spPr>
        <p:txBody>
          <a:bodyPr wrap="none">
            <a:spAutoFit/>
          </a:bodyPr>
          <a:lstStyle/>
          <a:p>
            <a:pPr algn="ctr"/>
            <a:r>
              <a:rPr lang="en-US" sz="2000" dirty="0">
                <a:latin typeface="+mn-lt"/>
              </a:rPr>
              <a:t>Lecture 4</a:t>
            </a:r>
            <a:br>
              <a:rPr lang="en-US" sz="2000" dirty="0">
                <a:latin typeface="+mn-lt"/>
              </a:rPr>
            </a:br>
            <a:endParaRPr lang="en-US" sz="2000" dirty="0">
              <a:latin typeface="+mn-lt"/>
            </a:endParaRPr>
          </a:p>
          <a:p>
            <a:pPr algn="ctr"/>
            <a:r>
              <a:rPr lang="en-US" sz="1800" dirty="0">
                <a:latin typeface="+mn-lt"/>
              </a:rPr>
              <a:t>Stephen E. Ralph</a:t>
            </a:r>
          </a:p>
          <a:p>
            <a:pPr algn="ctr"/>
            <a:endParaRPr lang="en-US" sz="2000" dirty="0">
              <a:latin typeface="+mn-lt"/>
            </a:endParaRPr>
          </a:p>
          <a:p>
            <a:pPr algn="ctr"/>
            <a:r>
              <a:rPr lang="en-US" sz="2000" i="1" dirty="0"/>
              <a:t>Fiber Modes</a:t>
            </a:r>
          </a:p>
          <a:p>
            <a:pPr algn="ctr"/>
            <a:r>
              <a:rPr lang="en-US" sz="2000" i="1" dirty="0"/>
              <a:t>Multimode Fiber</a:t>
            </a:r>
          </a:p>
          <a:p>
            <a:pPr algn="ctr"/>
            <a:endParaRPr lang="en-US" sz="2000" dirty="0">
              <a:latin typeface="+mn-lt"/>
            </a:endParaRPr>
          </a:p>
          <a:p>
            <a:pPr algn="ctr"/>
            <a:r>
              <a:rPr lang="en-US" sz="1800" dirty="0">
                <a:latin typeface="+mn-lt"/>
              </a:rPr>
              <a:t>Spring 2026</a:t>
            </a:r>
            <a:br>
              <a:rPr lang="en-US" sz="2000" dirty="0">
                <a:latin typeface="+mn-lt"/>
              </a:rPr>
            </a:br>
            <a:endParaRPr lang="en-US" sz="1800" dirty="0">
              <a:latin typeface="+mn-lt"/>
            </a:endParaRPr>
          </a:p>
        </p:txBody>
      </p:sp>
      <p:pic>
        <p:nvPicPr>
          <p:cNvPr id="7" name="Picture 10" descr="pulse with carrier"/>
          <p:cNvPicPr>
            <a:picLocks noChangeAspect="1" noChangeArrowheads="1"/>
          </p:cNvPicPr>
          <p:nvPr/>
        </p:nvPicPr>
        <p:blipFill>
          <a:blip r:embed="rId4" cstate="print"/>
          <a:srcRect/>
          <a:stretch>
            <a:fillRect/>
          </a:stretch>
        </p:blipFill>
        <p:spPr bwMode="auto">
          <a:xfrm>
            <a:off x="7772400" y="4098985"/>
            <a:ext cx="2523392" cy="1273175"/>
          </a:xfrm>
          <a:prstGeom prst="rect">
            <a:avLst/>
          </a:prstGeom>
          <a:noFill/>
          <a:ln w="9525">
            <a:noFill/>
            <a:miter lim="800000"/>
            <a:headEnd/>
            <a:tailEnd/>
          </a:ln>
        </p:spPr>
      </p:pic>
      <p:sp>
        <p:nvSpPr>
          <p:cNvPr id="8" name="TextBox 7"/>
          <p:cNvSpPr txBox="1"/>
          <p:nvPr/>
        </p:nvSpPr>
        <p:spPr>
          <a:xfrm>
            <a:off x="9481808" y="3794185"/>
            <a:ext cx="474810" cy="461665"/>
          </a:xfrm>
          <a:prstGeom prst="rect">
            <a:avLst/>
          </a:prstGeom>
          <a:noFill/>
        </p:spPr>
        <p:txBody>
          <a:bodyPr wrap="none" rtlCol="0">
            <a:spAutoFit/>
          </a:bodyPr>
          <a:lstStyle/>
          <a:p>
            <a:r>
              <a:rPr lang="en-US" i="1" dirty="0"/>
              <a:t>V</a:t>
            </a:r>
            <a:r>
              <a:rPr lang="en-US" i="1" baseline="-25000" dirty="0"/>
              <a:t>g</a:t>
            </a:r>
          </a:p>
        </p:txBody>
      </p:sp>
      <p:sp>
        <p:nvSpPr>
          <p:cNvPr id="9" name="TextBox 8"/>
          <p:cNvSpPr txBox="1"/>
          <p:nvPr/>
        </p:nvSpPr>
        <p:spPr>
          <a:xfrm>
            <a:off x="9558720" y="5089585"/>
            <a:ext cx="577402" cy="461665"/>
          </a:xfrm>
          <a:prstGeom prst="rect">
            <a:avLst/>
          </a:prstGeom>
          <a:noFill/>
        </p:spPr>
        <p:txBody>
          <a:bodyPr wrap="none" rtlCol="0">
            <a:spAutoFit/>
          </a:bodyPr>
          <a:lstStyle/>
          <a:p>
            <a:r>
              <a:rPr lang="en-US" i="1" dirty="0" err="1"/>
              <a:t>V</a:t>
            </a:r>
            <a:r>
              <a:rPr lang="en-US" i="1" baseline="-25000" dirty="0" err="1"/>
              <a:t>ph</a:t>
            </a:r>
            <a:endParaRPr lang="en-US" i="1" baseline="-25000" dirty="0"/>
          </a:p>
        </p:txBody>
      </p:sp>
      <p:cxnSp>
        <p:nvCxnSpPr>
          <p:cNvPr id="10" name="Straight Arrow Connector 9"/>
          <p:cNvCxnSpPr/>
          <p:nvPr/>
        </p:nvCxnSpPr>
        <p:spPr bwMode="auto">
          <a:xfrm>
            <a:off x="9144000" y="4325996"/>
            <a:ext cx="762000" cy="158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a:off x="9144000" y="5164196"/>
            <a:ext cx="762000" cy="1588"/>
          </a:xfrm>
          <a:prstGeom prst="straightConnector1">
            <a:avLst/>
          </a:prstGeom>
          <a:solidFill>
            <a:schemeClr val="accent1"/>
          </a:solidFill>
          <a:ln w="127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772992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Electromagnetic Modes</a:t>
            </a:r>
          </a:p>
        </p:txBody>
      </p:sp>
      <p:sp>
        <p:nvSpPr>
          <p:cNvPr id="22" name="TextBox 21"/>
          <p:cNvSpPr txBox="1"/>
          <p:nvPr/>
        </p:nvSpPr>
        <p:spPr>
          <a:xfrm>
            <a:off x="1147302" y="3875341"/>
            <a:ext cx="2100640" cy="338554"/>
          </a:xfrm>
          <a:prstGeom prst="rect">
            <a:avLst/>
          </a:prstGeom>
          <a:solidFill>
            <a:srgbClr val="000066"/>
          </a:solidFill>
        </p:spPr>
        <p:txBody>
          <a:bodyPr wrap="none" rtlCol="0">
            <a:spAutoFit/>
          </a:bodyPr>
          <a:lstStyle/>
          <a:p>
            <a:r>
              <a:rPr lang="en-US" sz="1600" baseline="0" dirty="0">
                <a:solidFill>
                  <a:schemeClr val="bg1"/>
                </a:solidFill>
                <a:latin typeface="+mn-lt"/>
              </a:rPr>
              <a:t>Dielectric Waveguide</a:t>
            </a:r>
          </a:p>
        </p:txBody>
      </p:sp>
      <p:sp>
        <p:nvSpPr>
          <p:cNvPr id="4" name="Rectangle 3"/>
          <p:cNvSpPr/>
          <p:nvPr/>
        </p:nvSpPr>
        <p:spPr>
          <a:xfrm>
            <a:off x="640662" y="891981"/>
            <a:ext cx="10591800" cy="646331"/>
          </a:xfrm>
          <a:prstGeom prst="rect">
            <a:avLst/>
          </a:prstGeom>
        </p:spPr>
        <p:txBody>
          <a:bodyPr wrap="square">
            <a:spAutoFit/>
          </a:bodyPr>
          <a:lstStyle/>
          <a:p>
            <a:pPr marL="0" indent="0">
              <a:buNone/>
            </a:pPr>
            <a:r>
              <a:rPr lang="en-US" i="1" dirty="0"/>
              <a:t>MODES: Stable electric field distributions in waveguides, optical resonators or in free space that satisfy Maxwell’s equations and boundary conditions</a:t>
            </a:r>
          </a:p>
        </p:txBody>
      </p:sp>
      <p:pic>
        <p:nvPicPr>
          <p:cNvPr id="13" name="Picture 12"/>
          <p:cNvPicPr>
            <a:picLocks noChangeAspect="1"/>
          </p:cNvPicPr>
          <p:nvPr/>
        </p:nvPicPr>
        <p:blipFill>
          <a:blip r:embed="rId2"/>
          <a:stretch>
            <a:fillRect/>
          </a:stretch>
        </p:blipFill>
        <p:spPr>
          <a:xfrm>
            <a:off x="8001000" y="1676400"/>
            <a:ext cx="3491124" cy="4813270"/>
          </a:xfrm>
          <a:prstGeom prst="rect">
            <a:avLst/>
          </a:prstGeom>
        </p:spPr>
      </p:pic>
      <p:pic>
        <p:nvPicPr>
          <p:cNvPr id="14" name="Picture 13"/>
          <p:cNvPicPr>
            <a:picLocks noChangeAspect="1"/>
          </p:cNvPicPr>
          <p:nvPr/>
        </p:nvPicPr>
        <p:blipFill>
          <a:blip r:embed="rId3"/>
          <a:stretch>
            <a:fillRect/>
          </a:stretch>
        </p:blipFill>
        <p:spPr>
          <a:xfrm>
            <a:off x="4038600" y="3401697"/>
            <a:ext cx="2704650" cy="2691776"/>
          </a:xfrm>
          <a:prstGeom prst="rect">
            <a:avLst/>
          </a:prstGeom>
        </p:spPr>
      </p:pic>
      <p:sp>
        <p:nvSpPr>
          <p:cNvPr id="5" name="Content Placeholder 4"/>
          <p:cNvSpPr>
            <a:spLocks noGrp="1"/>
          </p:cNvSpPr>
          <p:nvPr>
            <p:ph idx="1"/>
          </p:nvPr>
        </p:nvSpPr>
        <p:spPr>
          <a:xfrm>
            <a:off x="422619" y="1901635"/>
            <a:ext cx="7231962" cy="1839534"/>
          </a:xfrm>
        </p:spPr>
        <p:txBody>
          <a:bodyPr>
            <a:normAutofit/>
          </a:bodyPr>
          <a:lstStyle/>
          <a:p>
            <a:r>
              <a:rPr lang="en-US" sz="1800" dirty="0"/>
              <a:t>Confined structures: Waveguide Modes</a:t>
            </a:r>
          </a:p>
          <a:p>
            <a:pPr lvl="1"/>
            <a:r>
              <a:rPr lang="en-US" sz="1600" dirty="0"/>
              <a:t>For cylindrical dielectric waveguides the modes are described by Bessel</a:t>
            </a:r>
            <a:br>
              <a:rPr lang="en-US" sz="1600" dirty="0"/>
            </a:br>
            <a:r>
              <a:rPr lang="en-US" sz="1600" dirty="0"/>
              <a:t> functions, however the lowest order mode is nearly Gaussian </a:t>
            </a:r>
          </a:p>
          <a:p>
            <a:pPr lvl="1"/>
            <a:r>
              <a:rPr lang="en-US" sz="1600" dirty="0"/>
              <a:t>A waveguide supports only a finite number of </a:t>
            </a:r>
            <a:r>
              <a:rPr lang="en-US" sz="1600" i="1" dirty="0"/>
              <a:t>guided</a:t>
            </a:r>
            <a:r>
              <a:rPr lang="en-US" sz="1600" dirty="0"/>
              <a:t> propagation modes </a:t>
            </a:r>
            <a:r>
              <a:rPr lang="en-US" sz="1600" i="1" dirty="0"/>
              <a:t>for a specified wavelength and waveguide size</a:t>
            </a:r>
            <a:endParaRPr lang="en-US" sz="1600" dirty="0"/>
          </a:p>
          <a:p>
            <a:pPr lvl="1"/>
            <a:endParaRPr lang="en-US" sz="1600" dirty="0"/>
          </a:p>
          <a:p>
            <a:pPr lvl="1"/>
            <a:endParaRPr lang="en-US" sz="1600" dirty="0"/>
          </a:p>
          <a:p>
            <a:pPr lvl="1"/>
            <a:endParaRPr lang="en-US" sz="1800" dirty="0"/>
          </a:p>
        </p:txBody>
      </p:sp>
      <p:sp>
        <p:nvSpPr>
          <p:cNvPr id="6" name="TextBox 5"/>
          <p:cNvSpPr txBox="1"/>
          <p:nvPr/>
        </p:nvSpPr>
        <p:spPr>
          <a:xfrm>
            <a:off x="1121902" y="4724400"/>
            <a:ext cx="2178738" cy="646331"/>
          </a:xfrm>
          <a:prstGeom prst="rect">
            <a:avLst/>
          </a:prstGeom>
          <a:noFill/>
          <a:ln>
            <a:solidFill>
              <a:schemeClr val="tx1"/>
            </a:solidFill>
          </a:ln>
        </p:spPr>
        <p:txBody>
          <a:bodyPr wrap="square" rtlCol="0">
            <a:spAutoFit/>
          </a:bodyPr>
          <a:lstStyle/>
          <a:p>
            <a:r>
              <a:rPr lang="en-US" sz="1200" dirty="0"/>
              <a:t>Note: Free-space also has stable modes including plane Waves and Gaussian beams</a:t>
            </a:r>
          </a:p>
        </p:txBody>
      </p:sp>
      <p:sp>
        <p:nvSpPr>
          <p:cNvPr id="8" name="Footer Placeholder 7"/>
          <p:cNvSpPr>
            <a:spLocks noGrp="1"/>
          </p:cNvSpPr>
          <p:nvPr>
            <p:ph type="ftr" sz="quarter" idx="10"/>
          </p:nvPr>
        </p:nvSpPr>
        <p:spPr/>
        <p:txBody>
          <a:bodyPr/>
          <a:lstStyle/>
          <a:p>
            <a:r>
              <a:rPr lang="en-US"/>
              <a:t>Georgia Institute of Technology</a:t>
            </a:r>
            <a:endParaRPr lang="en-US" dirty="0"/>
          </a:p>
        </p:txBody>
      </p:sp>
      <p:sp>
        <p:nvSpPr>
          <p:cNvPr id="9" name="Slide Number Placeholder 8"/>
          <p:cNvSpPr>
            <a:spLocks noGrp="1"/>
          </p:cNvSpPr>
          <p:nvPr>
            <p:ph type="sldNum" sz="quarter" idx="11"/>
          </p:nvPr>
        </p:nvSpPr>
        <p:spPr/>
        <p:txBody>
          <a:bodyPr/>
          <a:lstStyle/>
          <a:p>
            <a:r>
              <a:rPr lang="en-US"/>
              <a:t>ECE6543 L4     S. E. Ralph      </a:t>
            </a:r>
            <a:fld id="{2AA89EEF-5204-5C4B-B53B-B7AA7FE8B4D0}" type="slidenum">
              <a:rPr lang="en-US" smtClean="0"/>
              <a:pPr/>
              <a:t>10</a:t>
            </a:fld>
            <a:endParaRPr lang="en-US" dirty="0"/>
          </a:p>
        </p:txBody>
      </p:sp>
    </p:spTree>
    <p:extLst>
      <p:ext uri="{BB962C8B-B14F-4D97-AF65-F5344CB8AC3E}">
        <p14:creationId xmlns:p14="http://schemas.microsoft.com/office/powerpoint/2010/main" val="1399954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2"/>
          <p:cNvSpPr>
            <a:spLocks noGrp="1" noChangeArrowheads="1"/>
          </p:cNvSpPr>
          <p:nvPr>
            <p:ph type="title"/>
          </p:nvPr>
        </p:nvSpPr>
        <p:spPr/>
        <p:txBody>
          <a:bodyPr/>
          <a:lstStyle/>
          <a:p>
            <a:pPr eaLnBrk="1" hangingPunct="1"/>
            <a:r>
              <a:rPr lang="en-US" dirty="0"/>
              <a:t>Transverse Resonance Condition</a:t>
            </a:r>
          </a:p>
        </p:txBody>
      </p:sp>
      <p:sp>
        <p:nvSpPr>
          <p:cNvPr id="21511" name="Rectangle 3"/>
          <p:cNvSpPr>
            <a:spLocks noGrp="1" noChangeArrowheads="1"/>
          </p:cNvSpPr>
          <p:nvPr>
            <p:ph type="body" sz="half" idx="1"/>
          </p:nvPr>
        </p:nvSpPr>
        <p:spPr>
          <a:xfrm>
            <a:off x="457200" y="975051"/>
            <a:ext cx="11582400" cy="734686"/>
          </a:xfrm>
        </p:spPr>
        <p:txBody>
          <a:bodyPr>
            <a:normAutofit/>
          </a:bodyPr>
          <a:lstStyle/>
          <a:p>
            <a:r>
              <a:rPr lang="en-US" dirty="0"/>
              <a:t>The transverse resonance condition is an analytical technique used to determine the propagation constants and mode conditions in waveguides</a:t>
            </a:r>
          </a:p>
          <a:p>
            <a:pPr eaLnBrk="1" hangingPunct="1"/>
            <a:endParaRPr lang="en-US" dirty="0"/>
          </a:p>
        </p:txBody>
      </p:sp>
      <p:graphicFrame>
        <p:nvGraphicFramePr>
          <p:cNvPr id="21506" name="Object 6"/>
          <p:cNvGraphicFramePr>
            <a:graphicFrameLocks noGrp="1" noChangeAspect="1"/>
          </p:cNvGraphicFramePr>
          <p:nvPr>
            <p:ph sz="quarter" idx="2"/>
            <p:extLst>
              <p:ext uri="{D42A27DB-BD31-4B8C-83A1-F6EECF244321}">
                <p14:modId xmlns:p14="http://schemas.microsoft.com/office/powerpoint/2010/main" val="1648176314"/>
              </p:ext>
            </p:extLst>
          </p:nvPr>
        </p:nvGraphicFramePr>
        <p:xfrm>
          <a:off x="8068373" y="1371137"/>
          <a:ext cx="3848077" cy="1115715"/>
        </p:xfrm>
        <a:graphic>
          <a:graphicData uri="http://schemas.openxmlformats.org/presentationml/2006/ole">
            <mc:AlternateContent xmlns:mc="http://schemas.openxmlformats.org/markup-compatibility/2006">
              <mc:Choice xmlns:v="urn:schemas-microsoft-com:vml" Requires="v">
                <p:oleObj name="Equation" r:id="rId3" imgW="2539800" imgH="736560" progId="Equation.DSMT4">
                  <p:embed/>
                </p:oleObj>
              </mc:Choice>
              <mc:Fallback>
                <p:oleObj name="Equation" r:id="rId3" imgW="2539800" imgH="736560" progId="Equation.DSMT4">
                  <p:embed/>
                  <p:pic>
                    <p:nvPicPr>
                      <p:cNvPr id="2150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8373" y="1371137"/>
                        <a:ext cx="3848077" cy="1115715"/>
                      </a:xfrm>
                      <a:prstGeom prst="rect">
                        <a:avLst/>
                      </a:prstGeom>
                      <a:noFill/>
                    </p:spPr>
                  </p:pic>
                </p:oleObj>
              </mc:Fallback>
            </mc:AlternateContent>
          </a:graphicData>
        </a:graphic>
      </p:graphicFrame>
      <p:graphicFrame>
        <p:nvGraphicFramePr>
          <p:cNvPr id="21507" name="Object 9"/>
          <p:cNvGraphicFramePr>
            <a:graphicFrameLocks noGrp="1" noChangeAspect="1"/>
          </p:cNvGraphicFramePr>
          <p:nvPr>
            <p:ph sz="quarter" idx="3"/>
            <p:extLst>
              <p:ext uri="{D42A27DB-BD31-4B8C-83A1-F6EECF244321}">
                <p14:modId xmlns:p14="http://schemas.microsoft.com/office/powerpoint/2010/main" val="1887642778"/>
              </p:ext>
            </p:extLst>
          </p:nvPr>
        </p:nvGraphicFramePr>
        <p:xfrm>
          <a:off x="5966093" y="2741306"/>
          <a:ext cx="1450975" cy="566738"/>
        </p:xfrm>
        <a:graphic>
          <a:graphicData uri="http://schemas.openxmlformats.org/presentationml/2006/ole">
            <mc:AlternateContent xmlns:mc="http://schemas.openxmlformats.org/markup-compatibility/2006">
              <mc:Choice xmlns:v="urn:schemas-microsoft-com:vml" Requires="v">
                <p:oleObj name="Equation" r:id="rId5" imgW="1104840" imgH="431640" progId="Equation.DSMT4">
                  <p:embed/>
                </p:oleObj>
              </mc:Choice>
              <mc:Fallback>
                <p:oleObj name="Equation" r:id="rId5" imgW="1104840" imgH="431640" progId="Equation.DSMT4">
                  <p:embed/>
                  <p:pic>
                    <p:nvPicPr>
                      <p:cNvPr id="21507"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6093" y="2741306"/>
                        <a:ext cx="145097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1512" name="Picture 4"/>
          <p:cNvPicPr>
            <a:picLocks noChangeAspect="1" noChangeArrowheads="1"/>
          </p:cNvPicPr>
          <p:nvPr/>
        </p:nvPicPr>
        <p:blipFill>
          <a:blip r:embed="rId7" cstate="print"/>
          <a:srcRect/>
          <a:stretch>
            <a:fillRect/>
          </a:stretch>
        </p:blipFill>
        <p:spPr bwMode="auto">
          <a:xfrm>
            <a:off x="5209957" y="1520759"/>
            <a:ext cx="2858416" cy="989670"/>
          </a:xfrm>
          <a:prstGeom prst="rect">
            <a:avLst/>
          </a:prstGeom>
          <a:noFill/>
          <a:ln w="12700" algn="ctr">
            <a:noFill/>
            <a:miter lim="800000"/>
            <a:headEnd/>
            <a:tailEnd/>
          </a:ln>
        </p:spPr>
      </p:pic>
      <p:sp>
        <p:nvSpPr>
          <p:cNvPr id="21513" name="Rectangle 5"/>
          <p:cNvSpPr>
            <a:spLocks noChangeArrowheads="1"/>
          </p:cNvSpPr>
          <p:nvPr/>
        </p:nvSpPr>
        <p:spPr bwMode="auto">
          <a:xfrm>
            <a:off x="457198" y="4580609"/>
            <a:ext cx="7611175" cy="1775741"/>
          </a:xfrm>
          <a:prstGeom prst="rect">
            <a:avLst/>
          </a:prstGeom>
          <a:noFill/>
          <a:ln w="12700">
            <a:noFill/>
            <a:miter lim="800000"/>
            <a:headEnd/>
            <a:tailEnd/>
          </a:ln>
        </p:spPr>
        <p:txBody>
          <a:bodyPr lIns="90488" tIns="44450" rIns="90488" bIns="44450"/>
          <a:lstStyle/>
          <a:p>
            <a:pPr marL="228600" indent="-228600" eaLnBrk="1" hangingPunct="1">
              <a:lnSpc>
                <a:spcPct val="90000"/>
              </a:lnSpc>
              <a:spcBef>
                <a:spcPct val="20000"/>
              </a:spcBef>
              <a:buClr>
                <a:srgbClr val="DEA900"/>
              </a:buClr>
              <a:buSzPct val="135000"/>
              <a:buFont typeface="Wingdings" panose="05000000000000000000" pitchFamily="2" charset="2"/>
              <a:buChar char="§"/>
            </a:pPr>
            <a:r>
              <a:rPr lang="en-US" sz="1800" dirty="0">
                <a:latin typeface="+mj-lt"/>
              </a:rPr>
              <a:t>TRC: For a mode to exist, the total round‑trip phase shift </a:t>
            </a:r>
            <a:r>
              <a:rPr lang="en-US" sz="1800" i="1" dirty="0">
                <a:latin typeface="+mj-lt"/>
              </a:rPr>
              <a:t>in the </a:t>
            </a:r>
            <a:br>
              <a:rPr lang="en-US" sz="1800" i="1" dirty="0">
                <a:latin typeface="+mj-lt"/>
              </a:rPr>
            </a:br>
            <a:r>
              <a:rPr lang="en-US" sz="1800" i="1" dirty="0">
                <a:latin typeface="+mj-lt"/>
              </a:rPr>
              <a:t>transverse direction</a:t>
            </a:r>
            <a:r>
              <a:rPr lang="en-US" sz="1800" dirty="0">
                <a:latin typeface="+mj-lt"/>
              </a:rPr>
              <a:t> must equal an integer multiple of </a:t>
            </a:r>
            <a:r>
              <a:rPr lang="en-US" sz="1800" dirty="0"/>
              <a:t>2π</a:t>
            </a:r>
          </a:p>
          <a:p>
            <a:pPr marL="625475" lvl="1" indent="-168275" eaLnBrk="1" hangingPunct="1">
              <a:lnSpc>
                <a:spcPct val="90000"/>
              </a:lnSpc>
              <a:spcBef>
                <a:spcPts val="0"/>
              </a:spcBef>
              <a:buClr>
                <a:srgbClr val="DEA900"/>
              </a:buClr>
              <a:buSzPct val="103000"/>
              <a:buFont typeface="Courier New" panose="02070309020205020404" pitchFamily="49" charset="0"/>
              <a:buChar char="o"/>
            </a:pPr>
            <a:r>
              <a:rPr lang="en-US" sz="1600" dirty="0">
                <a:latin typeface="+mn-lt"/>
              </a:rPr>
              <a:t>This restricts the allowed values of</a:t>
            </a:r>
            <a:r>
              <a:rPr lang="en-US" sz="2000" dirty="0"/>
              <a:t> </a:t>
            </a:r>
            <a:r>
              <a:rPr lang="en-US" sz="1800" i="1" dirty="0" err="1"/>
              <a:t>k</a:t>
            </a:r>
            <a:r>
              <a:rPr lang="en-US" sz="1800" i="1" baseline="-25000" dirty="0" err="1"/>
              <a:t>x</a:t>
            </a:r>
            <a:r>
              <a:rPr lang="en-US" sz="1800" dirty="0"/>
              <a:t> </a:t>
            </a:r>
            <a:r>
              <a:rPr lang="en-US" sz="1600" dirty="0">
                <a:latin typeface="+mn-lt"/>
              </a:rPr>
              <a:t>and hence only discrete values of </a:t>
            </a:r>
            <a:r>
              <a:rPr lang="en-US" sz="1800" i="1" dirty="0">
                <a:latin typeface="Symbol" pitchFamily="18" charset="2"/>
              </a:rPr>
              <a:t>b </a:t>
            </a:r>
            <a:r>
              <a:rPr lang="en-US" sz="1600" dirty="0">
                <a:latin typeface="+mn-lt"/>
              </a:rPr>
              <a:t>are allowed</a:t>
            </a:r>
          </a:p>
          <a:p>
            <a:pPr marL="625475" lvl="1" indent="-168275" eaLnBrk="1" hangingPunct="1">
              <a:lnSpc>
                <a:spcPct val="90000"/>
              </a:lnSpc>
              <a:spcBef>
                <a:spcPts val="0"/>
              </a:spcBef>
              <a:buClr>
                <a:srgbClr val="DEA900"/>
              </a:buClr>
              <a:buSzPct val="103000"/>
              <a:buFont typeface="Courier New" panose="02070309020205020404" pitchFamily="49" charset="0"/>
              <a:buChar char="o"/>
            </a:pPr>
            <a:r>
              <a:rPr lang="en-US" sz="1600" dirty="0">
                <a:latin typeface="+mn-lt"/>
              </a:rPr>
              <a:t>The TRC is also a dispersion relation</a:t>
            </a:r>
          </a:p>
          <a:p>
            <a:pPr marL="625475" lvl="1" indent="-168275" eaLnBrk="1" hangingPunct="1">
              <a:lnSpc>
                <a:spcPct val="90000"/>
              </a:lnSpc>
              <a:spcBef>
                <a:spcPts val="0"/>
              </a:spcBef>
              <a:buClr>
                <a:srgbClr val="DEA900"/>
              </a:buClr>
              <a:buSzPct val="103000"/>
              <a:buFont typeface="Courier New" panose="02070309020205020404" pitchFamily="49" charset="0"/>
              <a:buChar char="o"/>
            </a:pPr>
            <a:r>
              <a:rPr lang="en-US" sz="1600" dirty="0">
                <a:latin typeface="+mn-lt"/>
              </a:rPr>
              <a:t>Note</a:t>
            </a:r>
            <a:r>
              <a:rPr lang="en-US" sz="2000" dirty="0"/>
              <a:t> </a:t>
            </a:r>
            <a:r>
              <a:rPr lang="en-US" sz="2000" dirty="0">
                <a:latin typeface="Symbol" pitchFamily="18" charset="2"/>
              </a:rPr>
              <a:t>f</a:t>
            </a:r>
            <a:r>
              <a:rPr lang="en-US" sz="2000" dirty="0"/>
              <a:t> </a:t>
            </a:r>
            <a:r>
              <a:rPr lang="en-US" sz="1600" dirty="0">
                <a:latin typeface="+mn-lt"/>
              </a:rPr>
              <a:t>are sometimes written as </a:t>
            </a:r>
            <a:r>
              <a:rPr lang="en-US" sz="1600" dirty="0"/>
              <a:t>-2</a:t>
            </a:r>
            <a:r>
              <a:rPr lang="en-US" sz="1600" dirty="0">
                <a:latin typeface="Symbol" pitchFamily="18" charset="2"/>
              </a:rPr>
              <a:t>F</a:t>
            </a:r>
            <a:endParaRPr lang="en-US" sz="1600" dirty="0">
              <a:latin typeface="+mn-lt"/>
            </a:endParaRPr>
          </a:p>
          <a:p>
            <a:pPr marL="342900" indent="-342900">
              <a:spcBef>
                <a:spcPct val="20000"/>
              </a:spcBef>
              <a:buClr>
                <a:schemeClr val="accent1"/>
              </a:buClr>
              <a:buSzPct val="135000"/>
              <a:buFont typeface="Wingdings" pitchFamily="2" charset="2"/>
              <a:buChar char="§"/>
            </a:pPr>
            <a:endParaRPr lang="en-US" dirty="0">
              <a:latin typeface="Symbol" pitchFamily="18" charset="2"/>
            </a:endParaRPr>
          </a:p>
        </p:txBody>
      </p:sp>
      <p:sp>
        <p:nvSpPr>
          <p:cNvPr id="21514" name="Text Box 8"/>
          <p:cNvSpPr txBox="1">
            <a:spLocks noChangeArrowheads="1"/>
          </p:cNvSpPr>
          <p:nvPr/>
        </p:nvSpPr>
        <p:spPr bwMode="auto">
          <a:xfrm>
            <a:off x="7425081" y="2805367"/>
            <a:ext cx="4659714" cy="1323439"/>
          </a:xfrm>
          <a:prstGeom prst="rect">
            <a:avLst/>
          </a:prstGeom>
          <a:noFill/>
          <a:ln w="12700" algn="ctr">
            <a:noFill/>
            <a:miter lim="800000"/>
            <a:headEnd/>
            <a:tailEnd/>
          </a:ln>
        </p:spPr>
        <p:txBody>
          <a:bodyPr wrap="square">
            <a:spAutoFit/>
          </a:bodyPr>
          <a:lstStyle/>
          <a:p>
            <a:pPr algn="l"/>
            <a:r>
              <a:rPr lang="en-US" sz="1600" dirty="0">
                <a:latin typeface="Arial" panose="020B0604020202020204" pitchFamily="34" charset="0"/>
                <a:cs typeface="Arial" panose="020B0604020202020204" pitchFamily="34" charset="0"/>
              </a:rPr>
              <a:t>Phase shift for passing through core</a:t>
            </a:r>
          </a:p>
          <a:p>
            <a:pPr algn="l"/>
            <a:endParaRPr lang="en-US" sz="1600" dirty="0">
              <a:latin typeface="Arial" panose="020B0604020202020204" pitchFamily="34" charset="0"/>
              <a:cs typeface="Arial" panose="020B0604020202020204" pitchFamily="34" charset="0"/>
            </a:endParaRPr>
          </a:p>
          <a:p>
            <a:pPr algn="l"/>
            <a:r>
              <a:rPr lang="en-US" sz="1600" dirty="0">
                <a:latin typeface="Arial" panose="020B0604020202020204" pitchFamily="34" charset="0"/>
                <a:cs typeface="Arial" panose="020B0604020202020204" pitchFamily="34" charset="0"/>
              </a:rPr>
              <a:t>Phase shift due to TIR at core-cladding interface</a:t>
            </a:r>
          </a:p>
          <a:p>
            <a:pPr algn="l"/>
            <a:endParaRPr lang="en-US" sz="1600" dirty="0">
              <a:latin typeface="Arial" panose="020B0604020202020204" pitchFamily="34" charset="0"/>
              <a:cs typeface="Arial" panose="020B0604020202020204" pitchFamily="34" charset="0"/>
            </a:endParaRPr>
          </a:p>
          <a:p>
            <a:pPr algn="l"/>
            <a:r>
              <a:rPr lang="en-US" sz="1600" dirty="0">
                <a:latin typeface="Arial" panose="020B0604020202020204" pitchFamily="34" charset="0"/>
                <a:cs typeface="Arial" panose="020B0604020202020204" pitchFamily="34" charset="0"/>
              </a:rPr>
              <a:t>Phase shift  due to TIR at core-cladding interface</a:t>
            </a:r>
          </a:p>
        </p:txBody>
      </p:sp>
      <p:graphicFrame>
        <p:nvGraphicFramePr>
          <p:cNvPr id="21508" name="Object 11"/>
          <p:cNvGraphicFramePr>
            <a:graphicFrameLocks noChangeAspect="1"/>
          </p:cNvGraphicFramePr>
          <p:nvPr>
            <p:extLst>
              <p:ext uri="{D42A27DB-BD31-4B8C-83A1-F6EECF244321}">
                <p14:modId xmlns:p14="http://schemas.microsoft.com/office/powerpoint/2010/main" val="4052364777"/>
              </p:ext>
            </p:extLst>
          </p:nvPr>
        </p:nvGraphicFramePr>
        <p:xfrm>
          <a:off x="6559807" y="3257503"/>
          <a:ext cx="762000" cy="404813"/>
        </p:xfrm>
        <a:graphic>
          <a:graphicData uri="http://schemas.openxmlformats.org/presentationml/2006/ole">
            <mc:AlternateContent xmlns:mc="http://schemas.openxmlformats.org/markup-compatibility/2006">
              <mc:Choice xmlns:v="urn:schemas-microsoft-com:vml" Requires="v">
                <p:oleObj name="Equation" r:id="rId8" imgW="406080" imgH="215640" progId="Equation.DSMT4">
                  <p:embed/>
                </p:oleObj>
              </mc:Choice>
              <mc:Fallback>
                <p:oleObj name="Equation" r:id="rId8" imgW="406080" imgH="215640" progId="Equation.DSMT4">
                  <p:embed/>
                  <p:pic>
                    <p:nvPicPr>
                      <p:cNvPr id="21508"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9807" y="3257503"/>
                        <a:ext cx="762000" cy="40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9" name="Object 12"/>
          <p:cNvGraphicFramePr>
            <a:graphicFrameLocks noChangeAspect="1"/>
          </p:cNvGraphicFramePr>
          <p:nvPr>
            <p:extLst>
              <p:ext uri="{D42A27DB-BD31-4B8C-83A1-F6EECF244321}">
                <p14:modId xmlns:p14="http://schemas.microsoft.com/office/powerpoint/2010/main" val="54746251"/>
              </p:ext>
            </p:extLst>
          </p:nvPr>
        </p:nvGraphicFramePr>
        <p:xfrm>
          <a:off x="6499971" y="3793161"/>
          <a:ext cx="762000" cy="428625"/>
        </p:xfrm>
        <a:graphic>
          <a:graphicData uri="http://schemas.openxmlformats.org/presentationml/2006/ole">
            <mc:AlternateContent xmlns:mc="http://schemas.openxmlformats.org/markup-compatibility/2006">
              <mc:Choice xmlns:v="urn:schemas-microsoft-com:vml" Requires="v">
                <p:oleObj name="Equation" r:id="rId10" imgW="406080" imgH="228600" progId="Equation.DSMT4">
                  <p:embed/>
                </p:oleObj>
              </mc:Choice>
              <mc:Fallback>
                <p:oleObj name="Equation" r:id="rId10" imgW="406080" imgH="228600" progId="Equation.DSMT4">
                  <p:embed/>
                  <p:pic>
                    <p:nvPicPr>
                      <p:cNvPr id="21509"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99971" y="3793161"/>
                        <a:ext cx="7620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5" name="Line 13"/>
          <p:cNvSpPr>
            <a:spLocks noChangeShapeType="1"/>
          </p:cNvSpPr>
          <p:nvPr/>
        </p:nvSpPr>
        <p:spPr bwMode="auto">
          <a:xfrm flipV="1">
            <a:off x="8763000" y="4502176"/>
            <a:ext cx="1676400" cy="838200"/>
          </a:xfrm>
          <a:prstGeom prst="line">
            <a:avLst/>
          </a:prstGeom>
          <a:noFill/>
          <a:ln w="19050">
            <a:solidFill>
              <a:schemeClr val="tx1"/>
            </a:solidFill>
            <a:round/>
            <a:headEnd/>
            <a:tailEnd type="stealth" w="lg" len="lg"/>
          </a:ln>
        </p:spPr>
        <p:txBody>
          <a:bodyPr>
            <a:spAutoFit/>
          </a:bodyPr>
          <a:lstStyle/>
          <a:p>
            <a:endParaRPr lang="en-US"/>
          </a:p>
        </p:txBody>
      </p:sp>
      <p:sp>
        <p:nvSpPr>
          <p:cNvPr id="21516" name="Line 14"/>
          <p:cNvSpPr>
            <a:spLocks noChangeShapeType="1"/>
          </p:cNvSpPr>
          <p:nvPr/>
        </p:nvSpPr>
        <p:spPr bwMode="auto">
          <a:xfrm flipV="1">
            <a:off x="10439400" y="4502176"/>
            <a:ext cx="0" cy="838200"/>
          </a:xfrm>
          <a:prstGeom prst="line">
            <a:avLst/>
          </a:prstGeom>
          <a:noFill/>
          <a:ln w="19050">
            <a:solidFill>
              <a:schemeClr val="tx1"/>
            </a:solidFill>
            <a:round/>
            <a:headEnd/>
            <a:tailEnd type="stealth" w="lg" len="lg"/>
          </a:ln>
        </p:spPr>
        <p:txBody>
          <a:bodyPr>
            <a:spAutoFit/>
          </a:bodyPr>
          <a:lstStyle/>
          <a:p>
            <a:endParaRPr lang="en-US"/>
          </a:p>
        </p:txBody>
      </p:sp>
      <p:sp>
        <p:nvSpPr>
          <p:cNvPr id="21517" name="Line 15"/>
          <p:cNvSpPr>
            <a:spLocks noChangeShapeType="1"/>
          </p:cNvSpPr>
          <p:nvPr/>
        </p:nvSpPr>
        <p:spPr bwMode="auto">
          <a:xfrm flipV="1">
            <a:off x="8763000" y="5340376"/>
            <a:ext cx="1676400" cy="0"/>
          </a:xfrm>
          <a:prstGeom prst="line">
            <a:avLst/>
          </a:prstGeom>
          <a:noFill/>
          <a:ln w="19050">
            <a:solidFill>
              <a:schemeClr val="tx1"/>
            </a:solidFill>
            <a:round/>
            <a:headEnd/>
            <a:tailEnd type="stealth" w="lg" len="lg"/>
          </a:ln>
        </p:spPr>
        <p:txBody>
          <a:bodyPr wrap="square">
            <a:spAutoFit/>
          </a:bodyPr>
          <a:lstStyle/>
          <a:p>
            <a:endParaRPr lang="en-US"/>
          </a:p>
        </p:txBody>
      </p:sp>
      <p:sp>
        <p:nvSpPr>
          <p:cNvPr id="21518" name="Text Box 16"/>
          <p:cNvSpPr txBox="1">
            <a:spLocks noChangeArrowheads="1"/>
          </p:cNvSpPr>
          <p:nvPr/>
        </p:nvSpPr>
        <p:spPr bwMode="auto">
          <a:xfrm>
            <a:off x="10515600" y="4730777"/>
            <a:ext cx="1191182" cy="461665"/>
          </a:xfrm>
          <a:prstGeom prst="rect">
            <a:avLst/>
          </a:prstGeom>
          <a:noFill/>
          <a:ln w="9525" algn="ctr">
            <a:noFill/>
            <a:miter lim="800000"/>
            <a:headEnd/>
            <a:tailEnd/>
          </a:ln>
        </p:spPr>
        <p:txBody>
          <a:bodyPr wrap="square">
            <a:spAutoFit/>
          </a:bodyPr>
          <a:lstStyle/>
          <a:p>
            <a:r>
              <a:rPr lang="en-US" i="1" dirty="0">
                <a:latin typeface="Symbol" pitchFamily="18" charset="2"/>
              </a:rPr>
              <a:t>k = </a:t>
            </a:r>
            <a:r>
              <a:rPr lang="en-US" i="1" dirty="0" err="1"/>
              <a:t>k</a:t>
            </a:r>
            <a:r>
              <a:rPr lang="en-US" i="1" baseline="-25000" dirty="0" err="1"/>
              <a:t>x</a:t>
            </a:r>
            <a:endParaRPr lang="en-US" i="1" baseline="-25000" dirty="0"/>
          </a:p>
        </p:txBody>
      </p:sp>
      <p:sp>
        <p:nvSpPr>
          <p:cNvPr id="21519" name="Text Box 17"/>
          <p:cNvSpPr txBox="1">
            <a:spLocks noChangeArrowheads="1"/>
          </p:cNvSpPr>
          <p:nvPr/>
        </p:nvSpPr>
        <p:spPr bwMode="auto">
          <a:xfrm>
            <a:off x="9074944" y="4440266"/>
            <a:ext cx="679994" cy="461665"/>
          </a:xfrm>
          <a:prstGeom prst="rect">
            <a:avLst/>
          </a:prstGeom>
          <a:noFill/>
          <a:ln w="9525" algn="ctr">
            <a:noFill/>
            <a:miter lim="800000"/>
            <a:headEnd/>
            <a:tailEnd/>
          </a:ln>
        </p:spPr>
        <p:txBody>
          <a:bodyPr wrap="none">
            <a:spAutoFit/>
          </a:bodyPr>
          <a:lstStyle/>
          <a:p>
            <a:r>
              <a:rPr lang="en-US" i="1" dirty="0"/>
              <a:t>n</a:t>
            </a:r>
            <a:r>
              <a:rPr lang="en-US" i="1" baseline="-25000" dirty="0"/>
              <a:t>1</a:t>
            </a:r>
            <a:r>
              <a:rPr lang="en-US" i="1" dirty="0"/>
              <a:t>k</a:t>
            </a:r>
            <a:r>
              <a:rPr lang="en-US" i="1" baseline="-25000" dirty="0"/>
              <a:t>0</a:t>
            </a:r>
          </a:p>
        </p:txBody>
      </p:sp>
      <p:sp>
        <p:nvSpPr>
          <p:cNvPr id="21520" name="Text Box 18"/>
          <p:cNvSpPr txBox="1">
            <a:spLocks noChangeArrowheads="1"/>
          </p:cNvSpPr>
          <p:nvPr/>
        </p:nvSpPr>
        <p:spPr bwMode="auto">
          <a:xfrm>
            <a:off x="9677400" y="5278465"/>
            <a:ext cx="352982" cy="461665"/>
          </a:xfrm>
          <a:prstGeom prst="rect">
            <a:avLst/>
          </a:prstGeom>
          <a:noFill/>
          <a:ln w="9525" algn="ctr">
            <a:noFill/>
            <a:miter lim="800000"/>
            <a:headEnd/>
            <a:tailEnd/>
          </a:ln>
        </p:spPr>
        <p:txBody>
          <a:bodyPr wrap="none">
            <a:spAutoFit/>
          </a:bodyPr>
          <a:lstStyle/>
          <a:p>
            <a:r>
              <a:rPr lang="en-US" i="1" dirty="0">
                <a:latin typeface="Symbol" pitchFamily="18" charset="2"/>
              </a:rPr>
              <a:t>b</a:t>
            </a:r>
            <a:endParaRPr lang="en-US" i="1" baseline="-25000" dirty="0">
              <a:latin typeface="Symbol" pitchFamily="18" charset="2"/>
            </a:endParaRPr>
          </a:p>
        </p:txBody>
      </p:sp>
      <p:sp>
        <p:nvSpPr>
          <p:cNvPr id="4" name="Footer Placeholder 3"/>
          <p:cNvSpPr>
            <a:spLocks noGrp="1"/>
          </p:cNvSpPr>
          <p:nvPr>
            <p:ph type="ftr" sz="quarter" idx="10"/>
          </p:nvPr>
        </p:nvSpPr>
        <p:spPr/>
        <p:txBody>
          <a:bodyPr/>
          <a:lstStyle/>
          <a:p>
            <a:r>
              <a:rPr lang="en-US" dirty="0"/>
              <a:t>Georgia Institute of Technology</a:t>
            </a:r>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11</a:t>
            </a:fld>
            <a:endParaRPr lang="en-US" dirty="0"/>
          </a:p>
        </p:txBody>
      </p:sp>
      <p:sp>
        <p:nvSpPr>
          <p:cNvPr id="10" name="Rectangle 3">
            <a:extLst>
              <a:ext uri="{FF2B5EF4-FFF2-40B4-BE49-F238E27FC236}">
                <a16:creationId xmlns:a16="http://schemas.microsoft.com/office/drawing/2014/main" id="{EB643D5E-C389-F982-779D-6FC7FC3EE4FC}"/>
              </a:ext>
            </a:extLst>
          </p:cNvPr>
          <p:cNvSpPr txBox="1">
            <a:spLocks noChangeArrowheads="1"/>
          </p:cNvSpPr>
          <p:nvPr/>
        </p:nvSpPr>
        <p:spPr>
          <a:xfrm>
            <a:off x="457199" y="1608747"/>
            <a:ext cx="4770083" cy="3102684"/>
          </a:xfrm>
          <a:prstGeom prst="rect">
            <a:avLst/>
          </a:prstGeom>
        </p:spPr>
        <p:txBody>
          <a:bodyPr vert="horz" lIns="91440" tIns="45720" rIns="91440" bIns="45720" rtlCol="0">
            <a:normAutofit/>
          </a:bodyPr>
          <a:lstStyle>
            <a:lvl1pPr marL="233363" marR="0" indent="-233363" algn="l" defTabSz="914400" rtl="0" eaLnBrk="1" fontAlgn="base" latinLnBrk="0" hangingPunct="1">
              <a:lnSpc>
                <a:spcPct val="100000"/>
              </a:lnSpc>
              <a:spcBef>
                <a:spcPct val="20000"/>
              </a:spcBef>
              <a:spcAft>
                <a:spcPct val="0"/>
              </a:spcAft>
              <a:buClr>
                <a:srgbClr val="CC9900"/>
              </a:buClr>
              <a:buSzPct val="70000"/>
              <a:buFont typeface="Wingdings" pitchFamily="2" charset="2"/>
              <a:buChar char="n"/>
              <a:tabLst/>
              <a:defRPr sz="1800">
                <a:solidFill>
                  <a:schemeClr val="tx1"/>
                </a:solidFill>
                <a:latin typeface="+mn-lt"/>
                <a:ea typeface="+mn-ea"/>
                <a:cs typeface="+mn-cs"/>
              </a:defRPr>
            </a:lvl1pPr>
            <a:lvl2pPr marL="508000" marR="0" indent="-174625" algn="l" defTabSz="914400" rtl="0" eaLnBrk="1" fontAlgn="base" latinLnBrk="0" hangingPunct="1">
              <a:lnSpc>
                <a:spcPct val="100000"/>
              </a:lnSpc>
              <a:spcBef>
                <a:spcPct val="20000"/>
              </a:spcBef>
              <a:spcAft>
                <a:spcPct val="0"/>
              </a:spcAft>
              <a:buClr>
                <a:srgbClr val="999933"/>
              </a:buClr>
              <a:buSzPct val="65000"/>
              <a:buFont typeface="Arial" pitchFamily="34" charset="0"/>
              <a:buChar char="–"/>
              <a:tabLst/>
              <a:defRPr lang="en-US" sz="1600" noProof="0" dirty="0" smtClean="0">
                <a:solidFill>
                  <a:schemeClr val="tx1"/>
                </a:solidFill>
                <a:latin typeface="+mn-lt"/>
              </a:defRPr>
            </a:lvl2pPr>
            <a:lvl3pPr marL="798513" marR="0" indent="-176213" algn="l" defTabSz="914400" rtl="0" eaLnBrk="1" fontAlgn="base" latinLnBrk="0" hangingPunct="1">
              <a:lnSpc>
                <a:spcPct val="100000"/>
              </a:lnSpc>
              <a:spcBef>
                <a:spcPct val="20000"/>
              </a:spcBef>
              <a:spcAft>
                <a:spcPct val="0"/>
              </a:spcAft>
              <a:buClr>
                <a:srgbClr val="CC9900"/>
              </a:buClr>
              <a:buSzPct val="70000"/>
              <a:buFont typeface="Arial" pitchFamily="34" charset="0"/>
              <a:buChar char="•"/>
              <a:tabLst/>
              <a:defRPr lang="en-US" sz="1400" noProof="0" dirty="0" smtClean="0">
                <a:solidFill>
                  <a:schemeClr val="tx1"/>
                </a:solidFill>
                <a:latin typeface="+mn-lt"/>
              </a:defRPr>
            </a:lvl3pPr>
            <a:lvl4pPr marL="1087438" marR="0" indent="-174625" algn="l" defTabSz="914400" rtl="0" eaLnBrk="1" fontAlgn="base" latinLnBrk="0" hangingPunct="1">
              <a:lnSpc>
                <a:spcPct val="100000"/>
              </a:lnSpc>
              <a:spcBef>
                <a:spcPct val="20000"/>
              </a:spcBef>
              <a:spcAft>
                <a:spcPct val="0"/>
              </a:spcAft>
              <a:buClr>
                <a:srgbClr val="999933"/>
              </a:buClr>
              <a:buSzPct val="75000"/>
              <a:buFont typeface="Symbol" pitchFamily="18" charset="2"/>
              <a:buChar char="·"/>
              <a:tabLst/>
              <a:defRPr sz="1200">
                <a:solidFill>
                  <a:schemeClr val="tx1"/>
                </a:solidFill>
                <a:latin typeface="+mn-lt"/>
              </a:defRPr>
            </a:lvl4pPr>
            <a:lvl5pPr marL="1314450" marR="0" indent="-112713" algn="l" defTabSz="914400" rtl="0" eaLnBrk="1" fontAlgn="base" latinLnBrk="0" hangingPunct="1">
              <a:lnSpc>
                <a:spcPct val="100000"/>
              </a:lnSpc>
              <a:spcBef>
                <a:spcPct val="20000"/>
              </a:spcBef>
              <a:spcAft>
                <a:spcPct val="0"/>
              </a:spcAft>
              <a:buClr>
                <a:srgbClr val="CC9900"/>
              </a:buClr>
              <a:buSzPct val="70000"/>
              <a:buFont typeface="Wingdings" pitchFamily="2" charset="2"/>
              <a:buChar char="n"/>
              <a:tabLst/>
              <a:defRPr lang="en-US" sz="1100" noProof="0" dirty="0" smtClean="0">
                <a:solidFill>
                  <a:schemeClr val="tx1"/>
                </a:solidFill>
                <a:latin typeface="+mn-lt"/>
              </a:defRPr>
            </a:lvl5pPr>
            <a:lvl6pPr marL="2514600" indent="-228600" algn="l" rtl="0" eaLnBrk="1" fontAlgn="base" hangingPunct="1">
              <a:spcBef>
                <a:spcPct val="20000"/>
              </a:spcBef>
              <a:spcAft>
                <a:spcPct val="0"/>
              </a:spcAft>
              <a:buClr>
                <a:schemeClr val="tx1"/>
              </a:buClr>
              <a:buFont typeface="Wingdings" pitchFamily="2" charset="2"/>
              <a:buChar char="§"/>
              <a:defRPr lang="en-US" sz="2000" noProof="0" dirty="0" smtClean="0">
                <a:solidFill>
                  <a:schemeClr val="tx1"/>
                </a:solidFill>
                <a:latin typeface="+mn-lt"/>
              </a:defRPr>
            </a:lvl6pPr>
            <a:lvl7pPr marL="2971800" indent="-228600" algn="l" rtl="0" eaLnBrk="1" fontAlgn="base" hangingPunct="1">
              <a:spcBef>
                <a:spcPct val="20000"/>
              </a:spcBef>
              <a:spcAft>
                <a:spcPct val="0"/>
              </a:spcAft>
              <a:buClr>
                <a:schemeClr val="tx1"/>
              </a:buClr>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1"/>
              </a:buClr>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1"/>
              </a:buClr>
              <a:buFont typeface="Wingdings" pitchFamily="2" charset="2"/>
              <a:buChar char="§"/>
              <a:defRPr>
                <a:solidFill>
                  <a:schemeClr val="tx1"/>
                </a:solidFill>
                <a:latin typeface="+mn-lt"/>
              </a:defRPr>
            </a:lvl9pPr>
          </a:lstStyle>
          <a:p>
            <a:r>
              <a:rPr lang="en-US" dirty="0"/>
              <a:t>The effects of the boundary conditions may be viewed as a requirement on the roundtrip phase across the waveguide</a:t>
            </a:r>
          </a:p>
          <a:p>
            <a:r>
              <a:rPr lang="en-US" dirty="0"/>
              <a:t>A guided wave must form a self‑consistent standing wave pattern in the transverse direction (perpendicular to propagation)</a:t>
            </a:r>
          </a:p>
          <a:p>
            <a:r>
              <a:rPr lang="en-US" dirty="0"/>
              <a:t>In the ray picture the wave accumulates phase as it travels across the core</a:t>
            </a:r>
          </a:p>
          <a:p>
            <a:r>
              <a:rPr lang="en-US" dirty="0"/>
              <a:t>It also acquires additional phase shifts upon reflection at the cladding boundaries</a:t>
            </a:r>
          </a:p>
          <a:p>
            <a:endParaRPr lang="en-US" kern="0" dirty="0"/>
          </a:p>
        </p:txBody>
      </p:sp>
    </p:spTree>
    <p:extLst>
      <p:ext uri="{BB962C8B-B14F-4D97-AF65-F5344CB8AC3E}">
        <p14:creationId xmlns:p14="http://schemas.microsoft.com/office/powerpoint/2010/main" val="1988704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Fiber: Core Size</a:t>
            </a:r>
          </a:p>
        </p:txBody>
      </p:sp>
      <p:sp>
        <p:nvSpPr>
          <p:cNvPr id="3" name="Content Placeholder 2"/>
          <p:cNvSpPr>
            <a:spLocks noGrp="1"/>
          </p:cNvSpPr>
          <p:nvPr>
            <p:ph idx="1"/>
          </p:nvPr>
        </p:nvSpPr>
        <p:spPr>
          <a:xfrm>
            <a:off x="460088" y="5374723"/>
            <a:ext cx="11620835" cy="1235218"/>
          </a:xfrm>
        </p:spPr>
        <p:txBody>
          <a:bodyPr>
            <a:normAutofit/>
          </a:bodyPr>
          <a:lstStyle/>
          <a:p>
            <a:r>
              <a:rPr lang="en-US" sz="1800" dirty="0"/>
              <a:t>Waveguides support modes that satisfy the EM boundary conditions between the core and cladding</a:t>
            </a:r>
          </a:p>
          <a:p>
            <a:r>
              <a:rPr lang="en-US" sz="1800" dirty="0"/>
              <a:t>Very small cores only support one transverse mode (even the smallest core supports at least one mode)</a:t>
            </a:r>
          </a:p>
          <a:p>
            <a:r>
              <a:rPr lang="en-US" sz="1800" dirty="0"/>
              <a:t>Larger cores support many transverse optical modes that exhibit different (more complex) intensity profiles</a:t>
            </a:r>
          </a:p>
        </p:txBody>
      </p:sp>
      <p:grpSp>
        <p:nvGrpSpPr>
          <p:cNvPr id="6" name="Group 10"/>
          <p:cNvGrpSpPr>
            <a:grpSpLocks/>
          </p:cNvGrpSpPr>
          <p:nvPr/>
        </p:nvGrpSpPr>
        <p:grpSpPr bwMode="auto">
          <a:xfrm>
            <a:off x="111077" y="1460478"/>
            <a:ext cx="5287610" cy="1069975"/>
            <a:chOff x="409" y="3152"/>
            <a:chExt cx="4329" cy="752"/>
          </a:xfrm>
        </p:grpSpPr>
        <p:sp>
          <p:nvSpPr>
            <p:cNvPr id="7" name="Oval 11"/>
            <p:cNvSpPr>
              <a:spLocks noChangeArrowheads="1"/>
            </p:cNvSpPr>
            <p:nvPr/>
          </p:nvSpPr>
          <p:spPr bwMode="auto">
            <a:xfrm>
              <a:off x="831" y="3152"/>
              <a:ext cx="239" cy="748"/>
            </a:xfrm>
            <a:prstGeom prst="ellipse">
              <a:avLst/>
            </a:prstGeom>
            <a:solidFill>
              <a:srgbClr val="FFFFFF"/>
            </a:solidFill>
            <a:ln w="6350">
              <a:solidFill>
                <a:srgbClr val="000000"/>
              </a:solidFill>
              <a:prstDash val="sysDot"/>
              <a:round/>
              <a:headEnd/>
              <a:tailEnd/>
            </a:ln>
          </p:spPr>
          <p:txBody>
            <a:bodyPr/>
            <a:lstStyle/>
            <a:p>
              <a:endParaRPr lang="en-US"/>
            </a:p>
          </p:txBody>
        </p:sp>
        <p:sp>
          <p:nvSpPr>
            <p:cNvPr id="8" name="Oval 12"/>
            <p:cNvSpPr>
              <a:spLocks noChangeArrowheads="1"/>
            </p:cNvSpPr>
            <p:nvPr/>
          </p:nvSpPr>
          <p:spPr bwMode="auto">
            <a:xfrm>
              <a:off x="834" y="3156"/>
              <a:ext cx="239" cy="748"/>
            </a:xfrm>
            <a:prstGeom prst="ellipse">
              <a:avLst/>
            </a:prstGeom>
            <a:solidFill>
              <a:srgbClr val="FFFFFF"/>
            </a:solidFill>
            <a:ln w="6350">
              <a:solidFill>
                <a:srgbClr val="000000"/>
              </a:solidFill>
              <a:prstDash val="sysDot"/>
              <a:round/>
              <a:headEnd/>
              <a:tailEnd/>
            </a:ln>
          </p:spPr>
          <p:txBody>
            <a:bodyPr/>
            <a:lstStyle/>
            <a:p>
              <a:endParaRPr lang="en-US"/>
            </a:p>
          </p:txBody>
        </p:sp>
        <p:sp>
          <p:nvSpPr>
            <p:cNvPr id="9" name="Oval 13"/>
            <p:cNvSpPr>
              <a:spLocks noChangeArrowheads="1"/>
            </p:cNvSpPr>
            <p:nvPr/>
          </p:nvSpPr>
          <p:spPr bwMode="auto">
            <a:xfrm>
              <a:off x="4499" y="3156"/>
              <a:ext cx="239" cy="748"/>
            </a:xfrm>
            <a:prstGeom prst="ellipse">
              <a:avLst/>
            </a:prstGeom>
            <a:solidFill>
              <a:srgbClr val="FFFFFF"/>
            </a:solidFill>
            <a:ln w="6350">
              <a:solidFill>
                <a:srgbClr val="000000"/>
              </a:solidFill>
              <a:round/>
              <a:headEnd/>
              <a:tailEnd/>
            </a:ln>
          </p:spPr>
          <p:txBody>
            <a:bodyPr/>
            <a:lstStyle/>
            <a:p>
              <a:endParaRPr lang="en-US"/>
            </a:p>
          </p:txBody>
        </p:sp>
        <p:sp>
          <p:nvSpPr>
            <p:cNvPr id="10" name="Oval 14"/>
            <p:cNvSpPr>
              <a:spLocks noChangeArrowheads="1"/>
            </p:cNvSpPr>
            <p:nvPr/>
          </p:nvSpPr>
          <p:spPr bwMode="auto">
            <a:xfrm>
              <a:off x="4576" y="3310"/>
              <a:ext cx="96" cy="446"/>
            </a:xfrm>
            <a:prstGeom prst="ellipse">
              <a:avLst/>
            </a:prstGeom>
            <a:noFill/>
            <a:ln w="6350">
              <a:solidFill>
                <a:srgbClr val="000000"/>
              </a:solidFill>
              <a:miter lim="800000"/>
              <a:headEnd/>
              <a:tailEnd/>
            </a:ln>
          </p:spPr>
          <p:txBody>
            <a:bodyPr wrap="none" anchor="ctr"/>
            <a:lstStyle/>
            <a:p>
              <a:endParaRPr lang="en-US"/>
            </a:p>
          </p:txBody>
        </p:sp>
        <p:sp>
          <p:nvSpPr>
            <p:cNvPr id="11" name="Oval 15"/>
            <p:cNvSpPr>
              <a:spLocks noChangeArrowheads="1"/>
            </p:cNvSpPr>
            <p:nvPr/>
          </p:nvSpPr>
          <p:spPr bwMode="auto">
            <a:xfrm>
              <a:off x="918" y="3310"/>
              <a:ext cx="80" cy="446"/>
            </a:xfrm>
            <a:prstGeom prst="ellipse">
              <a:avLst/>
            </a:prstGeom>
            <a:noFill/>
            <a:ln w="6350">
              <a:solidFill>
                <a:srgbClr val="000000"/>
              </a:solidFill>
              <a:prstDash val="sysDot"/>
              <a:miter lim="800000"/>
              <a:headEnd/>
              <a:tailEnd/>
            </a:ln>
          </p:spPr>
          <p:txBody>
            <a:bodyPr wrap="none" anchor="ctr"/>
            <a:lstStyle/>
            <a:p>
              <a:endParaRPr lang="en-US"/>
            </a:p>
          </p:txBody>
        </p:sp>
        <p:sp>
          <p:nvSpPr>
            <p:cNvPr id="12" name="Line 16"/>
            <p:cNvSpPr>
              <a:spLocks noChangeShapeType="1"/>
            </p:cNvSpPr>
            <p:nvPr/>
          </p:nvSpPr>
          <p:spPr bwMode="auto">
            <a:xfrm>
              <a:off x="966" y="3310"/>
              <a:ext cx="3641" cy="0"/>
            </a:xfrm>
            <a:prstGeom prst="line">
              <a:avLst/>
            </a:prstGeom>
            <a:noFill/>
            <a:ln w="6350">
              <a:solidFill>
                <a:srgbClr val="000000"/>
              </a:solidFill>
              <a:prstDash val="sysDot"/>
              <a:round/>
              <a:headEnd/>
              <a:tailEnd/>
            </a:ln>
          </p:spPr>
          <p:txBody>
            <a:bodyPr/>
            <a:lstStyle/>
            <a:p>
              <a:endParaRPr lang="en-US"/>
            </a:p>
          </p:txBody>
        </p:sp>
        <p:sp>
          <p:nvSpPr>
            <p:cNvPr id="13" name="Line 17"/>
            <p:cNvSpPr>
              <a:spLocks noChangeShapeType="1"/>
            </p:cNvSpPr>
            <p:nvPr/>
          </p:nvSpPr>
          <p:spPr bwMode="auto">
            <a:xfrm>
              <a:off x="966" y="3756"/>
              <a:ext cx="3641" cy="0"/>
            </a:xfrm>
            <a:prstGeom prst="line">
              <a:avLst/>
            </a:prstGeom>
            <a:noFill/>
            <a:ln w="6350">
              <a:solidFill>
                <a:srgbClr val="000000"/>
              </a:solidFill>
              <a:prstDash val="sysDot"/>
              <a:round/>
              <a:headEnd/>
              <a:tailEnd/>
            </a:ln>
          </p:spPr>
          <p:txBody>
            <a:bodyPr/>
            <a:lstStyle/>
            <a:p>
              <a:endParaRPr lang="en-US"/>
            </a:p>
          </p:txBody>
        </p:sp>
        <p:sp>
          <p:nvSpPr>
            <p:cNvPr id="14" name="Line 18"/>
            <p:cNvSpPr>
              <a:spLocks noChangeShapeType="1"/>
            </p:cNvSpPr>
            <p:nvPr/>
          </p:nvSpPr>
          <p:spPr bwMode="auto">
            <a:xfrm>
              <a:off x="966" y="3156"/>
              <a:ext cx="3641" cy="0"/>
            </a:xfrm>
            <a:prstGeom prst="line">
              <a:avLst/>
            </a:prstGeom>
            <a:noFill/>
            <a:ln w="6350">
              <a:solidFill>
                <a:srgbClr val="000000"/>
              </a:solidFill>
              <a:round/>
              <a:headEnd/>
              <a:tailEnd/>
            </a:ln>
          </p:spPr>
          <p:txBody>
            <a:bodyPr/>
            <a:lstStyle/>
            <a:p>
              <a:endParaRPr lang="en-US"/>
            </a:p>
          </p:txBody>
        </p:sp>
        <p:sp>
          <p:nvSpPr>
            <p:cNvPr id="15" name="Line 19"/>
            <p:cNvSpPr>
              <a:spLocks noChangeShapeType="1"/>
            </p:cNvSpPr>
            <p:nvPr/>
          </p:nvSpPr>
          <p:spPr bwMode="auto">
            <a:xfrm>
              <a:off x="966" y="3904"/>
              <a:ext cx="3641" cy="0"/>
            </a:xfrm>
            <a:prstGeom prst="line">
              <a:avLst/>
            </a:prstGeom>
            <a:noFill/>
            <a:ln w="6350">
              <a:solidFill>
                <a:srgbClr val="000000"/>
              </a:solidFill>
              <a:round/>
              <a:headEnd/>
              <a:tailEnd/>
            </a:ln>
          </p:spPr>
          <p:txBody>
            <a:bodyPr/>
            <a:lstStyle/>
            <a:p>
              <a:endParaRPr lang="en-US"/>
            </a:p>
          </p:txBody>
        </p:sp>
        <p:sp>
          <p:nvSpPr>
            <p:cNvPr id="16" name="Freeform 20"/>
            <p:cNvSpPr>
              <a:spLocks/>
            </p:cNvSpPr>
            <p:nvPr/>
          </p:nvSpPr>
          <p:spPr bwMode="auto">
            <a:xfrm>
              <a:off x="830" y="3152"/>
              <a:ext cx="121" cy="368"/>
            </a:xfrm>
            <a:custGeom>
              <a:avLst/>
              <a:gdLst>
                <a:gd name="T0" fmla="*/ 8 w 303"/>
                <a:gd name="T1" fmla="*/ 0 h 919"/>
                <a:gd name="T2" fmla="*/ 6 w 303"/>
                <a:gd name="T3" fmla="*/ 0 h 919"/>
                <a:gd name="T4" fmla="*/ 5 w 303"/>
                <a:gd name="T5" fmla="*/ 2 h 919"/>
                <a:gd name="T6" fmla="*/ 4 w 303"/>
                <a:gd name="T7" fmla="*/ 3 h 919"/>
                <a:gd name="T8" fmla="*/ 4 w 303"/>
                <a:gd name="T9" fmla="*/ 4 h 919"/>
                <a:gd name="T10" fmla="*/ 3 w 303"/>
                <a:gd name="T11" fmla="*/ 6 h 919"/>
                <a:gd name="T12" fmla="*/ 2 w 303"/>
                <a:gd name="T13" fmla="*/ 7 h 919"/>
                <a:gd name="T14" fmla="*/ 2 w 303"/>
                <a:gd name="T15" fmla="*/ 8 h 919"/>
                <a:gd name="T16" fmla="*/ 2 w 303"/>
                <a:gd name="T17" fmla="*/ 10 h 919"/>
                <a:gd name="T18" fmla="*/ 1 w 303"/>
                <a:gd name="T19" fmla="*/ 12 h 919"/>
                <a:gd name="T20" fmla="*/ 1 w 303"/>
                <a:gd name="T21" fmla="*/ 13 h 919"/>
                <a:gd name="T22" fmla="*/ 1 w 303"/>
                <a:gd name="T23" fmla="*/ 14 h 919"/>
                <a:gd name="T24" fmla="*/ 0 w 303"/>
                <a:gd name="T25" fmla="*/ 16 h 919"/>
                <a:gd name="T26" fmla="*/ 0 w 303"/>
                <a:gd name="T27" fmla="*/ 18 h 919"/>
                <a:gd name="T28" fmla="*/ 0 w 303"/>
                <a:gd name="T29" fmla="*/ 19 h 919"/>
                <a:gd name="T30" fmla="*/ 0 w 303"/>
                <a:gd name="T31" fmla="*/ 20 h 919"/>
                <a:gd name="T32" fmla="*/ 0 w 303"/>
                <a:gd name="T33" fmla="*/ 22 h 919"/>
                <a:gd name="T34" fmla="*/ 0 w 303"/>
                <a:gd name="T35" fmla="*/ 24 h 9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3"/>
                <a:gd name="T55" fmla="*/ 0 h 919"/>
                <a:gd name="T56" fmla="*/ 303 w 303"/>
                <a:gd name="T57" fmla="*/ 919 h 9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3" h="919">
                  <a:moveTo>
                    <a:pt x="303" y="0"/>
                  </a:moveTo>
                  <a:cubicBezTo>
                    <a:pt x="281" y="3"/>
                    <a:pt x="260" y="6"/>
                    <a:pt x="243" y="15"/>
                  </a:cubicBezTo>
                  <a:cubicBezTo>
                    <a:pt x="226" y="24"/>
                    <a:pt x="211" y="42"/>
                    <a:pt x="198" y="57"/>
                  </a:cubicBezTo>
                  <a:cubicBezTo>
                    <a:pt x="185" y="72"/>
                    <a:pt x="175" y="89"/>
                    <a:pt x="165" y="105"/>
                  </a:cubicBezTo>
                  <a:cubicBezTo>
                    <a:pt x="155" y="121"/>
                    <a:pt x="147" y="137"/>
                    <a:pt x="138" y="154"/>
                  </a:cubicBezTo>
                  <a:cubicBezTo>
                    <a:pt x="129" y="171"/>
                    <a:pt x="120" y="191"/>
                    <a:pt x="112" y="210"/>
                  </a:cubicBezTo>
                  <a:cubicBezTo>
                    <a:pt x="104" y="229"/>
                    <a:pt x="99" y="251"/>
                    <a:pt x="93" y="270"/>
                  </a:cubicBezTo>
                  <a:cubicBezTo>
                    <a:pt x="87" y="289"/>
                    <a:pt x="81" y="307"/>
                    <a:pt x="75" y="327"/>
                  </a:cubicBezTo>
                  <a:cubicBezTo>
                    <a:pt x="69" y="347"/>
                    <a:pt x="61" y="367"/>
                    <a:pt x="56" y="387"/>
                  </a:cubicBezTo>
                  <a:cubicBezTo>
                    <a:pt x="51" y="407"/>
                    <a:pt x="48" y="428"/>
                    <a:pt x="45" y="447"/>
                  </a:cubicBezTo>
                  <a:cubicBezTo>
                    <a:pt x="42" y="466"/>
                    <a:pt x="40" y="484"/>
                    <a:pt x="37" y="503"/>
                  </a:cubicBezTo>
                  <a:cubicBezTo>
                    <a:pt x="34" y="522"/>
                    <a:pt x="29" y="544"/>
                    <a:pt x="26" y="563"/>
                  </a:cubicBezTo>
                  <a:cubicBezTo>
                    <a:pt x="23" y="582"/>
                    <a:pt x="20" y="599"/>
                    <a:pt x="18" y="619"/>
                  </a:cubicBezTo>
                  <a:cubicBezTo>
                    <a:pt x="16" y="639"/>
                    <a:pt x="17" y="662"/>
                    <a:pt x="15" y="683"/>
                  </a:cubicBezTo>
                  <a:cubicBezTo>
                    <a:pt x="13" y="704"/>
                    <a:pt x="8" y="724"/>
                    <a:pt x="7" y="743"/>
                  </a:cubicBezTo>
                  <a:cubicBezTo>
                    <a:pt x="6" y="762"/>
                    <a:pt x="7" y="780"/>
                    <a:pt x="7" y="799"/>
                  </a:cubicBezTo>
                  <a:cubicBezTo>
                    <a:pt x="7" y="818"/>
                    <a:pt x="8" y="839"/>
                    <a:pt x="7" y="859"/>
                  </a:cubicBezTo>
                  <a:cubicBezTo>
                    <a:pt x="6" y="879"/>
                    <a:pt x="3" y="899"/>
                    <a:pt x="0" y="919"/>
                  </a:cubicBezTo>
                </a:path>
              </a:pathLst>
            </a:custGeom>
            <a:noFill/>
            <a:ln w="6350">
              <a:solidFill>
                <a:srgbClr val="000000"/>
              </a:solidFill>
              <a:round/>
              <a:headEnd/>
              <a:tailEnd/>
            </a:ln>
          </p:spPr>
          <p:txBody>
            <a:bodyPr/>
            <a:lstStyle/>
            <a:p>
              <a:endParaRPr lang="en-US"/>
            </a:p>
          </p:txBody>
        </p:sp>
        <p:sp>
          <p:nvSpPr>
            <p:cNvPr id="17" name="Freeform 21"/>
            <p:cNvSpPr>
              <a:spLocks/>
            </p:cNvSpPr>
            <p:nvPr/>
          </p:nvSpPr>
          <p:spPr bwMode="auto">
            <a:xfrm>
              <a:off x="830" y="3520"/>
              <a:ext cx="121" cy="381"/>
            </a:xfrm>
            <a:custGeom>
              <a:avLst/>
              <a:gdLst>
                <a:gd name="T0" fmla="*/ 0 w 303"/>
                <a:gd name="T1" fmla="*/ 0 h 953"/>
                <a:gd name="T2" fmla="*/ 0 w 303"/>
                <a:gd name="T3" fmla="*/ 2 h 953"/>
                <a:gd name="T4" fmla="*/ 0 w 303"/>
                <a:gd name="T5" fmla="*/ 3 h 953"/>
                <a:gd name="T6" fmla="*/ 0 w 303"/>
                <a:gd name="T7" fmla="*/ 5 h 953"/>
                <a:gd name="T8" fmla="*/ 0 w 303"/>
                <a:gd name="T9" fmla="*/ 6 h 953"/>
                <a:gd name="T10" fmla="*/ 0 w 303"/>
                <a:gd name="T11" fmla="*/ 8 h 953"/>
                <a:gd name="T12" fmla="*/ 1 w 303"/>
                <a:gd name="T13" fmla="*/ 9 h 953"/>
                <a:gd name="T14" fmla="*/ 1 w 303"/>
                <a:gd name="T15" fmla="*/ 11 h 953"/>
                <a:gd name="T16" fmla="*/ 1 w 303"/>
                <a:gd name="T17" fmla="*/ 12 h 953"/>
                <a:gd name="T18" fmla="*/ 1 w 303"/>
                <a:gd name="T19" fmla="*/ 14 h 953"/>
                <a:gd name="T20" fmla="*/ 2 w 303"/>
                <a:gd name="T21" fmla="*/ 15 h 953"/>
                <a:gd name="T22" fmla="*/ 2 w 303"/>
                <a:gd name="T23" fmla="*/ 17 h 953"/>
                <a:gd name="T24" fmla="*/ 2 w 303"/>
                <a:gd name="T25" fmla="*/ 18 h 953"/>
                <a:gd name="T26" fmla="*/ 3 w 303"/>
                <a:gd name="T27" fmla="*/ 20 h 953"/>
                <a:gd name="T28" fmla="*/ 4 w 303"/>
                <a:gd name="T29" fmla="*/ 21 h 953"/>
                <a:gd name="T30" fmla="*/ 5 w 303"/>
                <a:gd name="T31" fmla="*/ 22 h 953"/>
                <a:gd name="T32" fmla="*/ 6 w 303"/>
                <a:gd name="T33" fmla="*/ 23 h 953"/>
                <a:gd name="T34" fmla="*/ 6 w 303"/>
                <a:gd name="T35" fmla="*/ 24 h 953"/>
                <a:gd name="T36" fmla="*/ 7 w 303"/>
                <a:gd name="T37" fmla="*/ 24 h 953"/>
                <a:gd name="T38" fmla="*/ 8 w 303"/>
                <a:gd name="T39" fmla="*/ 24 h 9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3"/>
                <a:gd name="T61" fmla="*/ 0 h 953"/>
                <a:gd name="T62" fmla="*/ 303 w 303"/>
                <a:gd name="T63" fmla="*/ 953 h 9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3" h="953">
                  <a:moveTo>
                    <a:pt x="0" y="0"/>
                  </a:moveTo>
                  <a:cubicBezTo>
                    <a:pt x="1" y="22"/>
                    <a:pt x="2" y="44"/>
                    <a:pt x="3" y="64"/>
                  </a:cubicBezTo>
                  <a:cubicBezTo>
                    <a:pt x="4" y="84"/>
                    <a:pt x="2" y="100"/>
                    <a:pt x="3" y="120"/>
                  </a:cubicBezTo>
                  <a:cubicBezTo>
                    <a:pt x="4" y="140"/>
                    <a:pt x="6" y="164"/>
                    <a:pt x="7" y="184"/>
                  </a:cubicBezTo>
                  <a:cubicBezTo>
                    <a:pt x="8" y="204"/>
                    <a:pt x="9" y="220"/>
                    <a:pt x="11" y="240"/>
                  </a:cubicBezTo>
                  <a:cubicBezTo>
                    <a:pt x="13" y="260"/>
                    <a:pt x="16" y="283"/>
                    <a:pt x="18" y="304"/>
                  </a:cubicBezTo>
                  <a:cubicBezTo>
                    <a:pt x="20" y="325"/>
                    <a:pt x="24" y="345"/>
                    <a:pt x="26" y="364"/>
                  </a:cubicBezTo>
                  <a:cubicBezTo>
                    <a:pt x="28" y="383"/>
                    <a:pt x="30" y="401"/>
                    <a:pt x="33" y="420"/>
                  </a:cubicBezTo>
                  <a:cubicBezTo>
                    <a:pt x="36" y="439"/>
                    <a:pt x="42" y="460"/>
                    <a:pt x="45" y="480"/>
                  </a:cubicBezTo>
                  <a:cubicBezTo>
                    <a:pt x="48" y="500"/>
                    <a:pt x="48" y="520"/>
                    <a:pt x="52" y="540"/>
                  </a:cubicBezTo>
                  <a:cubicBezTo>
                    <a:pt x="56" y="560"/>
                    <a:pt x="65" y="581"/>
                    <a:pt x="71" y="600"/>
                  </a:cubicBezTo>
                  <a:cubicBezTo>
                    <a:pt x="77" y="619"/>
                    <a:pt x="81" y="634"/>
                    <a:pt x="86" y="653"/>
                  </a:cubicBezTo>
                  <a:cubicBezTo>
                    <a:pt x="91" y="672"/>
                    <a:pt x="95" y="694"/>
                    <a:pt x="101" y="713"/>
                  </a:cubicBezTo>
                  <a:cubicBezTo>
                    <a:pt x="107" y="732"/>
                    <a:pt x="115" y="747"/>
                    <a:pt x="123" y="765"/>
                  </a:cubicBezTo>
                  <a:cubicBezTo>
                    <a:pt x="131" y="783"/>
                    <a:pt x="140" y="802"/>
                    <a:pt x="150" y="821"/>
                  </a:cubicBezTo>
                  <a:cubicBezTo>
                    <a:pt x="160" y="840"/>
                    <a:pt x="172" y="863"/>
                    <a:pt x="183" y="878"/>
                  </a:cubicBezTo>
                  <a:cubicBezTo>
                    <a:pt x="194" y="893"/>
                    <a:pt x="207" y="902"/>
                    <a:pt x="217" y="911"/>
                  </a:cubicBezTo>
                  <a:cubicBezTo>
                    <a:pt x="227" y="920"/>
                    <a:pt x="234" y="928"/>
                    <a:pt x="243" y="934"/>
                  </a:cubicBezTo>
                  <a:cubicBezTo>
                    <a:pt x="252" y="940"/>
                    <a:pt x="263" y="942"/>
                    <a:pt x="273" y="945"/>
                  </a:cubicBezTo>
                  <a:cubicBezTo>
                    <a:pt x="283" y="948"/>
                    <a:pt x="298" y="953"/>
                    <a:pt x="303" y="953"/>
                  </a:cubicBezTo>
                </a:path>
              </a:pathLst>
            </a:custGeom>
            <a:noFill/>
            <a:ln w="6350">
              <a:solidFill>
                <a:srgbClr val="000000"/>
              </a:solidFill>
              <a:round/>
              <a:headEnd/>
              <a:tailEnd/>
            </a:ln>
          </p:spPr>
          <p:txBody>
            <a:bodyPr/>
            <a:lstStyle/>
            <a:p>
              <a:endParaRPr lang="en-US"/>
            </a:p>
          </p:txBody>
        </p:sp>
        <p:sp>
          <p:nvSpPr>
            <p:cNvPr id="18" name="Line 22"/>
            <p:cNvSpPr>
              <a:spLocks noChangeShapeType="1"/>
            </p:cNvSpPr>
            <p:nvPr/>
          </p:nvSpPr>
          <p:spPr bwMode="auto">
            <a:xfrm flipV="1">
              <a:off x="484" y="3679"/>
              <a:ext cx="350" cy="150"/>
            </a:xfrm>
            <a:prstGeom prst="line">
              <a:avLst/>
            </a:prstGeom>
            <a:noFill/>
            <a:ln w="6350">
              <a:solidFill>
                <a:srgbClr val="CCCCFF"/>
              </a:solidFill>
              <a:round/>
              <a:headEnd/>
              <a:tailEnd type="triangle" w="med" len="med"/>
            </a:ln>
          </p:spPr>
          <p:txBody>
            <a:bodyPr/>
            <a:lstStyle/>
            <a:p>
              <a:endParaRPr lang="en-US"/>
            </a:p>
          </p:txBody>
        </p:sp>
        <p:sp>
          <p:nvSpPr>
            <p:cNvPr id="19" name="Line 23"/>
            <p:cNvSpPr>
              <a:spLocks noChangeShapeType="1"/>
            </p:cNvSpPr>
            <p:nvPr/>
          </p:nvSpPr>
          <p:spPr bwMode="auto">
            <a:xfrm flipV="1">
              <a:off x="834" y="3310"/>
              <a:ext cx="847" cy="369"/>
            </a:xfrm>
            <a:prstGeom prst="line">
              <a:avLst/>
            </a:prstGeom>
            <a:noFill/>
            <a:ln w="6350">
              <a:solidFill>
                <a:srgbClr val="CCCCFF"/>
              </a:solidFill>
              <a:prstDash val="dash"/>
              <a:round/>
              <a:headEnd/>
              <a:tailEnd type="triangle" w="med" len="med"/>
            </a:ln>
          </p:spPr>
          <p:txBody>
            <a:bodyPr/>
            <a:lstStyle/>
            <a:p>
              <a:endParaRPr lang="en-US"/>
            </a:p>
          </p:txBody>
        </p:sp>
        <p:sp>
          <p:nvSpPr>
            <p:cNvPr id="20" name="Line 24"/>
            <p:cNvSpPr>
              <a:spLocks noChangeShapeType="1"/>
            </p:cNvSpPr>
            <p:nvPr/>
          </p:nvSpPr>
          <p:spPr bwMode="auto">
            <a:xfrm>
              <a:off x="1681" y="3310"/>
              <a:ext cx="784" cy="446"/>
            </a:xfrm>
            <a:prstGeom prst="line">
              <a:avLst/>
            </a:prstGeom>
            <a:noFill/>
            <a:ln w="6350">
              <a:solidFill>
                <a:srgbClr val="CCCCFF"/>
              </a:solidFill>
              <a:prstDash val="dash"/>
              <a:round/>
              <a:headEnd/>
              <a:tailEnd type="triangle" w="med" len="med"/>
            </a:ln>
          </p:spPr>
          <p:txBody>
            <a:bodyPr/>
            <a:lstStyle/>
            <a:p>
              <a:endParaRPr lang="en-US"/>
            </a:p>
          </p:txBody>
        </p:sp>
        <p:sp>
          <p:nvSpPr>
            <p:cNvPr id="21" name="Line 25"/>
            <p:cNvSpPr>
              <a:spLocks noChangeShapeType="1"/>
            </p:cNvSpPr>
            <p:nvPr/>
          </p:nvSpPr>
          <p:spPr bwMode="auto">
            <a:xfrm flipV="1">
              <a:off x="2465" y="3310"/>
              <a:ext cx="1011" cy="446"/>
            </a:xfrm>
            <a:prstGeom prst="line">
              <a:avLst/>
            </a:prstGeom>
            <a:noFill/>
            <a:ln w="6350">
              <a:solidFill>
                <a:srgbClr val="CCCCFF"/>
              </a:solidFill>
              <a:prstDash val="dash"/>
              <a:round/>
              <a:headEnd/>
              <a:tailEnd type="triangle" w="med" len="med"/>
            </a:ln>
          </p:spPr>
          <p:txBody>
            <a:bodyPr/>
            <a:lstStyle/>
            <a:p>
              <a:endParaRPr lang="en-US"/>
            </a:p>
          </p:txBody>
        </p:sp>
        <p:sp>
          <p:nvSpPr>
            <p:cNvPr id="22" name="Line 26"/>
            <p:cNvSpPr>
              <a:spLocks noChangeShapeType="1"/>
            </p:cNvSpPr>
            <p:nvPr/>
          </p:nvSpPr>
          <p:spPr bwMode="auto">
            <a:xfrm>
              <a:off x="3476" y="3310"/>
              <a:ext cx="898" cy="444"/>
            </a:xfrm>
            <a:prstGeom prst="line">
              <a:avLst/>
            </a:prstGeom>
            <a:noFill/>
            <a:ln w="6350">
              <a:solidFill>
                <a:srgbClr val="CCCCFF"/>
              </a:solidFill>
              <a:prstDash val="dash"/>
              <a:round/>
              <a:headEnd/>
              <a:tailEnd type="triangle" w="med" len="med"/>
            </a:ln>
          </p:spPr>
          <p:txBody>
            <a:bodyPr/>
            <a:lstStyle/>
            <a:p>
              <a:endParaRPr lang="en-US"/>
            </a:p>
          </p:txBody>
        </p:sp>
        <p:sp>
          <p:nvSpPr>
            <p:cNvPr id="23" name="Line 27"/>
            <p:cNvSpPr>
              <a:spLocks noChangeShapeType="1"/>
            </p:cNvSpPr>
            <p:nvPr/>
          </p:nvSpPr>
          <p:spPr bwMode="auto">
            <a:xfrm flipV="1">
              <a:off x="4374" y="3604"/>
              <a:ext cx="257" cy="152"/>
            </a:xfrm>
            <a:prstGeom prst="line">
              <a:avLst/>
            </a:prstGeom>
            <a:noFill/>
            <a:ln w="6350">
              <a:solidFill>
                <a:srgbClr val="CCCCFF"/>
              </a:solidFill>
              <a:prstDash val="dash"/>
              <a:round/>
              <a:headEnd/>
              <a:tailEnd type="triangle" w="med" len="med"/>
            </a:ln>
          </p:spPr>
          <p:txBody>
            <a:bodyPr/>
            <a:lstStyle/>
            <a:p>
              <a:endParaRPr lang="en-US"/>
            </a:p>
          </p:txBody>
        </p:sp>
        <p:sp>
          <p:nvSpPr>
            <p:cNvPr id="24" name="Line 28"/>
            <p:cNvSpPr>
              <a:spLocks noChangeShapeType="1"/>
            </p:cNvSpPr>
            <p:nvPr/>
          </p:nvSpPr>
          <p:spPr bwMode="auto">
            <a:xfrm>
              <a:off x="484" y="3152"/>
              <a:ext cx="346" cy="228"/>
            </a:xfrm>
            <a:prstGeom prst="line">
              <a:avLst/>
            </a:prstGeom>
            <a:noFill/>
            <a:ln w="6350">
              <a:solidFill>
                <a:srgbClr val="000000"/>
              </a:solidFill>
              <a:round/>
              <a:headEnd/>
              <a:tailEnd type="triangle" w="med" len="med"/>
            </a:ln>
          </p:spPr>
          <p:txBody>
            <a:bodyPr/>
            <a:lstStyle/>
            <a:p>
              <a:endParaRPr lang="en-US"/>
            </a:p>
          </p:txBody>
        </p:sp>
        <p:sp>
          <p:nvSpPr>
            <p:cNvPr id="25" name="Line 29"/>
            <p:cNvSpPr>
              <a:spLocks noChangeShapeType="1"/>
            </p:cNvSpPr>
            <p:nvPr/>
          </p:nvSpPr>
          <p:spPr bwMode="auto">
            <a:xfrm>
              <a:off x="830" y="3380"/>
              <a:ext cx="477" cy="374"/>
            </a:xfrm>
            <a:prstGeom prst="line">
              <a:avLst/>
            </a:prstGeom>
            <a:noFill/>
            <a:ln w="6350">
              <a:solidFill>
                <a:srgbClr val="000000"/>
              </a:solidFill>
              <a:prstDash val="dash"/>
              <a:round/>
              <a:headEnd/>
              <a:tailEnd type="triangle" w="med" len="med"/>
            </a:ln>
          </p:spPr>
          <p:txBody>
            <a:bodyPr/>
            <a:lstStyle/>
            <a:p>
              <a:endParaRPr lang="en-US"/>
            </a:p>
          </p:txBody>
        </p:sp>
        <p:sp>
          <p:nvSpPr>
            <p:cNvPr id="26" name="Line 30"/>
            <p:cNvSpPr>
              <a:spLocks noChangeShapeType="1"/>
            </p:cNvSpPr>
            <p:nvPr/>
          </p:nvSpPr>
          <p:spPr bwMode="auto">
            <a:xfrm flipV="1">
              <a:off x="1307" y="3310"/>
              <a:ext cx="598" cy="444"/>
            </a:xfrm>
            <a:prstGeom prst="line">
              <a:avLst/>
            </a:prstGeom>
            <a:noFill/>
            <a:ln w="6350">
              <a:solidFill>
                <a:srgbClr val="000000"/>
              </a:solidFill>
              <a:prstDash val="dash"/>
              <a:round/>
              <a:headEnd/>
              <a:tailEnd type="triangle" w="med" len="med"/>
            </a:ln>
          </p:spPr>
          <p:txBody>
            <a:bodyPr/>
            <a:lstStyle/>
            <a:p>
              <a:endParaRPr lang="en-US"/>
            </a:p>
          </p:txBody>
        </p:sp>
        <p:sp>
          <p:nvSpPr>
            <p:cNvPr id="27" name="Line 31"/>
            <p:cNvSpPr>
              <a:spLocks noChangeShapeType="1"/>
            </p:cNvSpPr>
            <p:nvPr/>
          </p:nvSpPr>
          <p:spPr bwMode="auto">
            <a:xfrm>
              <a:off x="1905" y="3310"/>
              <a:ext cx="599" cy="444"/>
            </a:xfrm>
            <a:prstGeom prst="line">
              <a:avLst/>
            </a:prstGeom>
            <a:noFill/>
            <a:ln w="6350">
              <a:solidFill>
                <a:srgbClr val="000000"/>
              </a:solidFill>
              <a:prstDash val="dash"/>
              <a:round/>
              <a:headEnd/>
              <a:tailEnd type="triangle" w="med" len="med"/>
            </a:ln>
          </p:spPr>
          <p:txBody>
            <a:bodyPr/>
            <a:lstStyle/>
            <a:p>
              <a:endParaRPr lang="en-US"/>
            </a:p>
          </p:txBody>
        </p:sp>
        <p:sp>
          <p:nvSpPr>
            <p:cNvPr id="28" name="Line 32"/>
            <p:cNvSpPr>
              <a:spLocks noChangeShapeType="1"/>
            </p:cNvSpPr>
            <p:nvPr/>
          </p:nvSpPr>
          <p:spPr bwMode="auto">
            <a:xfrm flipV="1">
              <a:off x="2504" y="3310"/>
              <a:ext cx="598" cy="444"/>
            </a:xfrm>
            <a:prstGeom prst="line">
              <a:avLst/>
            </a:prstGeom>
            <a:noFill/>
            <a:ln w="6350">
              <a:solidFill>
                <a:srgbClr val="000000"/>
              </a:solidFill>
              <a:prstDash val="dash"/>
              <a:round/>
              <a:headEnd/>
              <a:tailEnd type="triangle" w="med" len="med"/>
            </a:ln>
          </p:spPr>
          <p:txBody>
            <a:bodyPr/>
            <a:lstStyle/>
            <a:p>
              <a:endParaRPr lang="en-US"/>
            </a:p>
          </p:txBody>
        </p:sp>
        <p:sp>
          <p:nvSpPr>
            <p:cNvPr id="29" name="Line 33"/>
            <p:cNvSpPr>
              <a:spLocks noChangeShapeType="1"/>
            </p:cNvSpPr>
            <p:nvPr/>
          </p:nvSpPr>
          <p:spPr bwMode="auto">
            <a:xfrm>
              <a:off x="3102" y="3310"/>
              <a:ext cx="598" cy="444"/>
            </a:xfrm>
            <a:prstGeom prst="line">
              <a:avLst/>
            </a:prstGeom>
            <a:noFill/>
            <a:ln w="6350">
              <a:solidFill>
                <a:srgbClr val="000000"/>
              </a:solidFill>
              <a:prstDash val="dash"/>
              <a:round/>
              <a:headEnd/>
              <a:tailEnd type="triangle" w="med" len="med"/>
            </a:ln>
          </p:spPr>
          <p:txBody>
            <a:bodyPr/>
            <a:lstStyle/>
            <a:p>
              <a:endParaRPr lang="en-US"/>
            </a:p>
          </p:txBody>
        </p:sp>
        <p:sp>
          <p:nvSpPr>
            <p:cNvPr id="30" name="Line 34"/>
            <p:cNvSpPr>
              <a:spLocks noChangeShapeType="1"/>
            </p:cNvSpPr>
            <p:nvPr/>
          </p:nvSpPr>
          <p:spPr bwMode="auto">
            <a:xfrm flipV="1">
              <a:off x="3700" y="3310"/>
              <a:ext cx="599" cy="444"/>
            </a:xfrm>
            <a:prstGeom prst="line">
              <a:avLst/>
            </a:prstGeom>
            <a:noFill/>
            <a:ln w="6350">
              <a:solidFill>
                <a:srgbClr val="000000"/>
              </a:solidFill>
              <a:prstDash val="dash"/>
              <a:round/>
              <a:headEnd/>
              <a:tailEnd type="triangle" w="med" len="med"/>
            </a:ln>
          </p:spPr>
          <p:txBody>
            <a:bodyPr/>
            <a:lstStyle/>
            <a:p>
              <a:endParaRPr lang="en-US"/>
            </a:p>
          </p:txBody>
        </p:sp>
        <p:sp>
          <p:nvSpPr>
            <p:cNvPr id="31" name="Line 35"/>
            <p:cNvSpPr>
              <a:spLocks noChangeShapeType="1"/>
            </p:cNvSpPr>
            <p:nvPr/>
          </p:nvSpPr>
          <p:spPr bwMode="auto">
            <a:xfrm>
              <a:off x="4299" y="3310"/>
              <a:ext cx="284" cy="220"/>
            </a:xfrm>
            <a:prstGeom prst="line">
              <a:avLst/>
            </a:prstGeom>
            <a:noFill/>
            <a:ln w="6350">
              <a:solidFill>
                <a:srgbClr val="000000"/>
              </a:solidFill>
              <a:prstDash val="dash"/>
              <a:round/>
              <a:headEnd/>
              <a:tailEnd type="triangle" w="med" len="med"/>
            </a:ln>
          </p:spPr>
          <p:txBody>
            <a:bodyPr/>
            <a:lstStyle/>
            <a:p>
              <a:endParaRPr lang="en-US"/>
            </a:p>
          </p:txBody>
        </p:sp>
        <p:sp>
          <p:nvSpPr>
            <p:cNvPr id="32" name="Line 36"/>
            <p:cNvSpPr>
              <a:spLocks noChangeShapeType="1"/>
            </p:cNvSpPr>
            <p:nvPr/>
          </p:nvSpPr>
          <p:spPr bwMode="auto">
            <a:xfrm flipV="1">
              <a:off x="409" y="3604"/>
              <a:ext cx="421" cy="75"/>
            </a:xfrm>
            <a:prstGeom prst="line">
              <a:avLst/>
            </a:prstGeom>
            <a:noFill/>
            <a:ln w="6350">
              <a:solidFill>
                <a:srgbClr val="00CC99"/>
              </a:solidFill>
              <a:round/>
              <a:headEnd/>
              <a:tailEnd type="triangle" w="med" len="med"/>
            </a:ln>
          </p:spPr>
          <p:txBody>
            <a:bodyPr/>
            <a:lstStyle/>
            <a:p>
              <a:endParaRPr lang="en-US"/>
            </a:p>
          </p:txBody>
        </p:sp>
        <p:sp>
          <p:nvSpPr>
            <p:cNvPr id="33" name="Line 37"/>
            <p:cNvSpPr>
              <a:spLocks noChangeShapeType="1"/>
            </p:cNvSpPr>
            <p:nvPr/>
          </p:nvSpPr>
          <p:spPr bwMode="auto">
            <a:xfrm flipV="1">
              <a:off x="830" y="3310"/>
              <a:ext cx="1449" cy="294"/>
            </a:xfrm>
            <a:prstGeom prst="line">
              <a:avLst/>
            </a:prstGeom>
            <a:noFill/>
            <a:ln w="6350">
              <a:solidFill>
                <a:srgbClr val="00CC99"/>
              </a:solidFill>
              <a:prstDash val="dash"/>
              <a:round/>
              <a:headEnd/>
              <a:tailEnd type="triangle" w="med" len="med"/>
            </a:ln>
          </p:spPr>
          <p:txBody>
            <a:bodyPr/>
            <a:lstStyle/>
            <a:p>
              <a:endParaRPr lang="en-US"/>
            </a:p>
          </p:txBody>
        </p:sp>
        <p:sp>
          <p:nvSpPr>
            <p:cNvPr id="34" name="Line 38"/>
            <p:cNvSpPr>
              <a:spLocks noChangeShapeType="1"/>
            </p:cNvSpPr>
            <p:nvPr/>
          </p:nvSpPr>
          <p:spPr bwMode="auto">
            <a:xfrm>
              <a:off x="2279" y="3310"/>
              <a:ext cx="1870" cy="446"/>
            </a:xfrm>
            <a:prstGeom prst="line">
              <a:avLst/>
            </a:prstGeom>
            <a:noFill/>
            <a:ln w="6350">
              <a:solidFill>
                <a:srgbClr val="00CC99"/>
              </a:solidFill>
              <a:prstDash val="dash"/>
              <a:round/>
              <a:headEnd/>
              <a:tailEnd type="triangle" w="med" len="med"/>
            </a:ln>
          </p:spPr>
          <p:txBody>
            <a:bodyPr/>
            <a:lstStyle/>
            <a:p>
              <a:endParaRPr lang="en-US"/>
            </a:p>
          </p:txBody>
        </p:sp>
        <p:sp>
          <p:nvSpPr>
            <p:cNvPr id="35" name="Line 39"/>
            <p:cNvSpPr>
              <a:spLocks noChangeShapeType="1"/>
            </p:cNvSpPr>
            <p:nvPr/>
          </p:nvSpPr>
          <p:spPr bwMode="auto">
            <a:xfrm flipV="1">
              <a:off x="4149" y="3679"/>
              <a:ext cx="458" cy="77"/>
            </a:xfrm>
            <a:prstGeom prst="line">
              <a:avLst/>
            </a:prstGeom>
            <a:noFill/>
            <a:ln w="6350">
              <a:solidFill>
                <a:srgbClr val="00CC99"/>
              </a:solidFill>
              <a:prstDash val="dash"/>
              <a:round/>
              <a:headEnd/>
              <a:tailEnd type="triangle" w="med" len="med"/>
            </a:ln>
          </p:spPr>
          <p:txBody>
            <a:bodyPr/>
            <a:lstStyle/>
            <a:p>
              <a:endParaRPr lang="en-US"/>
            </a:p>
          </p:txBody>
        </p:sp>
        <p:sp>
          <p:nvSpPr>
            <p:cNvPr id="36" name="Line 40"/>
            <p:cNvSpPr>
              <a:spLocks noChangeShapeType="1"/>
            </p:cNvSpPr>
            <p:nvPr/>
          </p:nvSpPr>
          <p:spPr bwMode="auto">
            <a:xfrm>
              <a:off x="484" y="3310"/>
              <a:ext cx="346" cy="145"/>
            </a:xfrm>
            <a:prstGeom prst="line">
              <a:avLst/>
            </a:prstGeom>
            <a:noFill/>
            <a:ln w="6350">
              <a:solidFill>
                <a:srgbClr val="FF0000"/>
              </a:solidFill>
              <a:round/>
              <a:headEnd/>
              <a:tailEnd type="triangle" w="med" len="med"/>
            </a:ln>
          </p:spPr>
          <p:txBody>
            <a:bodyPr/>
            <a:lstStyle/>
            <a:p>
              <a:endParaRPr lang="en-US"/>
            </a:p>
          </p:txBody>
        </p:sp>
        <p:sp>
          <p:nvSpPr>
            <p:cNvPr id="37" name="Line 41"/>
            <p:cNvSpPr>
              <a:spLocks noChangeShapeType="1"/>
            </p:cNvSpPr>
            <p:nvPr/>
          </p:nvSpPr>
          <p:spPr bwMode="auto">
            <a:xfrm>
              <a:off x="834" y="3455"/>
              <a:ext cx="622" cy="299"/>
            </a:xfrm>
            <a:prstGeom prst="line">
              <a:avLst/>
            </a:prstGeom>
            <a:noFill/>
            <a:ln w="6350">
              <a:solidFill>
                <a:srgbClr val="FF0000"/>
              </a:solidFill>
              <a:prstDash val="dash"/>
              <a:round/>
              <a:headEnd/>
              <a:tailEnd type="triangle" w="med" len="med"/>
            </a:ln>
          </p:spPr>
          <p:txBody>
            <a:bodyPr/>
            <a:lstStyle/>
            <a:p>
              <a:endParaRPr lang="en-US"/>
            </a:p>
          </p:txBody>
        </p:sp>
        <p:sp>
          <p:nvSpPr>
            <p:cNvPr id="38" name="Line 42"/>
            <p:cNvSpPr>
              <a:spLocks noChangeShapeType="1"/>
            </p:cNvSpPr>
            <p:nvPr/>
          </p:nvSpPr>
          <p:spPr bwMode="auto">
            <a:xfrm flipV="1">
              <a:off x="1456" y="3310"/>
              <a:ext cx="1048" cy="446"/>
            </a:xfrm>
            <a:prstGeom prst="line">
              <a:avLst/>
            </a:prstGeom>
            <a:noFill/>
            <a:ln w="6350">
              <a:solidFill>
                <a:srgbClr val="FF0000"/>
              </a:solidFill>
              <a:prstDash val="dash"/>
              <a:round/>
              <a:headEnd/>
              <a:tailEnd type="triangle" w="med" len="med"/>
            </a:ln>
          </p:spPr>
          <p:txBody>
            <a:bodyPr/>
            <a:lstStyle/>
            <a:p>
              <a:endParaRPr lang="en-US"/>
            </a:p>
          </p:txBody>
        </p:sp>
        <p:sp>
          <p:nvSpPr>
            <p:cNvPr id="39" name="Line 43"/>
            <p:cNvSpPr>
              <a:spLocks noChangeShapeType="1"/>
            </p:cNvSpPr>
            <p:nvPr/>
          </p:nvSpPr>
          <p:spPr bwMode="auto">
            <a:xfrm>
              <a:off x="2504" y="3310"/>
              <a:ext cx="972" cy="444"/>
            </a:xfrm>
            <a:prstGeom prst="line">
              <a:avLst/>
            </a:prstGeom>
            <a:noFill/>
            <a:ln w="6350">
              <a:solidFill>
                <a:srgbClr val="FF0000"/>
              </a:solidFill>
              <a:prstDash val="dash"/>
              <a:round/>
              <a:headEnd/>
              <a:tailEnd type="triangle" w="med" len="med"/>
            </a:ln>
          </p:spPr>
          <p:txBody>
            <a:bodyPr/>
            <a:lstStyle/>
            <a:p>
              <a:endParaRPr lang="en-US"/>
            </a:p>
          </p:txBody>
        </p:sp>
        <p:sp>
          <p:nvSpPr>
            <p:cNvPr id="40" name="Line 44"/>
            <p:cNvSpPr>
              <a:spLocks noChangeShapeType="1"/>
            </p:cNvSpPr>
            <p:nvPr/>
          </p:nvSpPr>
          <p:spPr bwMode="auto">
            <a:xfrm flipV="1">
              <a:off x="3476" y="3310"/>
              <a:ext cx="748" cy="446"/>
            </a:xfrm>
            <a:prstGeom prst="line">
              <a:avLst/>
            </a:prstGeom>
            <a:noFill/>
            <a:ln w="6350">
              <a:solidFill>
                <a:srgbClr val="FF0000"/>
              </a:solidFill>
              <a:prstDash val="dash"/>
              <a:round/>
              <a:headEnd/>
              <a:tailEnd type="triangle" w="med" len="med"/>
            </a:ln>
          </p:spPr>
          <p:txBody>
            <a:bodyPr/>
            <a:lstStyle/>
            <a:p>
              <a:endParaRPr lang="en-US"/>
            </a:p>
          </p:txBody>
        </p:sp>
        <p:sp>
          <p:nvSpPr>
            <p:cNvPr id="41" name="Line 45"/>
            <p:cNvSpPr>
              <a:spLocks noChangeShapeType="1"/>
            </p:cNvSpPr>
            <p:nvPr/>
          </p:nvSpPr>
          <p:spPr bwMode="auto">
            <a:xfrm>
              <a:off x="4224" y="3310"/>
              <a:ext cx="352" cy="220"/>
            </a:xfrm>
            <a:prstGeom prst="line">
              <a:avLst/>
            </a:prstGeom>
            <a:noFill/>
            <a:ln w="6350">
              <a:solidFill>
                <a:srgbClr val="FF0000"/>
              </a:solidFill>
              <a:prstDash val="dash"/>
              <a:round/>
              <a:headEnd/>
              <a:tailEnd type="triangle" w="med" len="med"/>
            </a:ln>
          </p:spPr>
          <p:txBody>
            <a:bodyPr/>
            <a:lstStyle/>
            <a:p>
              <a:endParaRPr lang="en-US"/>
            </a:p>
          </p:txBody>
        </p:sp>
        <p:sp>
          <p:nvSpPr>
            <p:cNvPr id="42" name="Line 46"/>
            <p:cNvSpPr>
              <a:spLocks noChangeShapeType="1"/>
            </p:cNvSpPr>
            <p:nvPr/>
          </p:nvSpPr>
          <p:spPr bwMode="auto">
            <a:xfrm>
              <a:off x="409" y="3520"/>
              <a:ext cx="401" cy="0"/>
            </a:xfrm>
            <a:prstGeom prst="line">
              <a:avLst/>
            </a:prstGeom>
            <a:noFill/>
            <a:ln w="6350">
              <a:solidFill>
                <a:srgbClr val="0000CC"/>
              </a:solidFill>
              <a:round/>
              <a:headEnd/>
              <a:tailEnd type="triangle" w="med" len="med"/>
            </a:ln>
          </p:spPr>
          <p:txBody>
            <a:bodyPr/>
            <a:lstStyle/>
            <a:p>
              <a:endParaRPr lang="en-US"/>
            </a:p>
          </p:txBody>
        </p:sp>
        <p:sp>
          <p:nvSpPr>
            <p:cNvPr id="43" name="Line 47"/>
            <p:cNvSpPr>
              <a:spLocks noChangeShapeType="1"/>
            </p:cNvSpPr>
            <p:nvPr/>
          </p:nvSpPr>
          <p:spPr bwMode="auto">
            <a:xfrm>
              <a:off x="834" y="3520"/>
              <a:ext cx="1595" cy="0"/>
            </a:xfrm>
            <a:prstGeom prst="line">
              <a:avLst/>
            </a:prstGeom>
            <a:noFill/>
            <a:ln w="6350">
              <a:solidFill>
                <a:srgbClr val="0000CC"/>
              </a:solidFill>
              <a:prstDash val="dash"/>
              <a:round/>
              <a:headEnd/>
              <a:tailEnd type="triangle" w="med" len="med"/>
            </a:ln>
          </p:spPr>
          <p:txBody>
            <a:bodyPr/>
            <a:lstStyle/>
            <a:p>
              <a:endParaRPr lang="en-US"/>
            </a:p>
          </p:txBody>
        </p:sp>
        <p:sp>
          <p:nvSpPr>
            <p:cNvPr id="44" name="Line 48"/>
            <p:cNvSpPr>
              <a:spLocks noChangeShapeType="1"/>
            </p:cNvSpPr>
            <p:nvPr/>
          </p:nvSpPr>
          <p:spPr bwMode="auto">
            <a:xfrm>
              <a:off x="2429" y="3520"/>
              <a:ext cx="1122" cy="0"/>
            </a:xfrm>
            <a:prstGeom prst="line">
              <a:avLst/>
            </a:prstGeom>
            <a:noFill/>
            <a:ln w="6350">
              <a:solidFill>
                <a:srgbClr val="0000CC"/>
              </a:solidFill>
              <a:prstDash val="dash"/>
              <a:round/>
              <a:headEnd/>
              <a:tailEnd type="triangle" w="med" len="med"/>
            </a:ln>
          </p:spPr>
          <p:txBody>
            <a:bodyPr/>
            <a:lstStyle/>
            <a:p>
              <a:endParaRPr lang="en-US"/>
            </a:p>
          </p:txBody>
        </p:sp>
        <p:sp>
          <p:nvSpPr>
            <p:cNvPr id="45" name="Line 49"/>
            <p:cNvSpPr>
              <a:spLocks noChangeShapeType="1"/>
            </p:cNvSpPr>
            <p:nvPr/>
          </p:nvSpPr>
          <p:spPr bwMode="auto">
            <a:xfrm>
              <a:off x="3551" y="3520"/>
              <a:ext cx="1056" cy="0"/>
            </a:xfrm>
            <a:prstGeom prst="line">
              <a:avLst/>
            </a:prstGeom>
            <a:noFill/>
            <a:ln w="6350">
              <a:solidFill>
                <a:srgbClr val="0000CC"/>
              </a:solidFill>
              <a:prstDash val="dash"/>
              <a:round/>
              <a:headEnd/>
              <a:tailEnd type="triangle" w="med" len="med"/>
            </a:ln>
          </p:spPr>
          <p:txBody>
            <a:bodyPr/>
            <a:lstStyle/>
            <a:p>
              <a:endParaRPr lang="en-US"/>
            </a:p>
          </p:txBody>
        </p:sp>
      </p:grpSp>
      <p:grpSp>
        <p:nvGrpSpPr>
          <p:cNvPr id="60" name="Group 59">
            <a:extLst>
              <a:ext uri="{FF2B5EF4-FFF2-40B4-BE49-F238E27FC236}">
                <a16:creationId xmlns:a16="http://schemas.microsoft.com/office/drawing/2014/main" id="{DAA20903-0806-18A8-64D0-5748589D239F}"/>
              </a:ext>
            </a:extLst>
          </p:cNvPr>
          <p:cNvGrpSpPr/>
          <p:nvPr/>
        </p:nvGrpSpPr>
        <p:grpSpPr>
          <a:xfrm>
            <a:off x="89196" y="2998765"/>
            <a:ext cx="5151790" cy="1069975"/>
            <a:chOff x="418598" y="3373173"/>
            <a:chExt cx="5600700" cy="1069975"/>
          </a:xfrm>
        </p:grpSpPr>
        <p:sp>
          <p:nvSpPr>
            <p:cNvPr id="48" name="Oval 11"/>
            <p:cNvSpPr>
              <a:spLocks noChangeArrowheads="1"/>
            </p:cNvSpPr>
            <p:nvPr/>
          </p:nvSpPr>
          <p:spPr bwMode="auto">
            <a:xfrm>
              <a:off x="964566" y="3373173"/>
              <a:ext cx="309209" cy="1064284"/>
            </a:xfrm>
            <a:prstGeom prst="ellipse">
              <a:avLst/>
            </a:prstGeom>
            <a:solidFill>
              <a:srgbClr val="FFFFFF"/>
            </a:solidFill>
            <a:ln w="6350">
              <a:solidFill>
                <a:srgbClr val="000000"/>
              </a:solidFill>
              <a:prstDash val="sysDot"/>
              <a:round/>
              <a:headEnd/>
              <a:tailEnd/>
            </a:ln>
          </p:spPr>
          <p:txBody>
            <a:bodyPr/>
            <a:lstStyle/>
            <a:p>
              <a:endParaRPr lang="en-US"/>
            </a:p>
          </p:txBody>
        </p:sp>
        <p:sp>
          <p:nvSpPr>
            <p:cNvPr id="49" name="Oval 12"/>
            <p:cNvSpPr>
              <a:spLocks noChangeArrowheads="1"/>
            </p:cNvSpPr>
            <p:nvPr/>
          </p:nvSpPr>
          <p:spPr bwMode="auto">
            <a:xfrm>
              <a:off x="968447" y="3378864"/>
              <a:ext cx="309209" cy="1064284"/>
            </a:xfrm>
            <a:prstGeom prst="ellipse">
              <a:avLst/>
            </a:prstGeom>
            <a:solidFill>
              <a:srgbClr val="FFFFFF"/>
            </a:solidFill>
            <a:ln w="6350">
              <a:solidFill>
                <a:srgbClr val="000000"/>
              </a:solidFill>
              <a:prstDash val="sysDot"/>
              <a:round/>
              <a:headEnd/>
              <a:tailEnd/>
            </a:ln>
          </p:spPr>
          <p:txBody>
            <a:bodyPr/>
            <a:lstStyle/>
            <a:p>
              <a:endParaRPr lang="en-US"/>
            </a:p>
          </p:txBody>
        </p:sp>
        <p:sp>
          <p:nvSpPr>
            <p:cNvPr id="50" name="Oval 13"/>
            <p:cNvSpPr>
              <a:spLocks noChangeArrowheads="1"/>
            </p:cNvSpPr>
            <p:nvPr/>
          </p:nvSpPr>
          <p:spPr bwMode="auto">
            <a:xfrm>
              <a:off x="5710089" y="3378864"/>
              <a:ext cx="309209" cy="1064284"/>
            </a:xfrm>
            <a:prstGeom prst="ellipse">
              <a:avLst/>
            </a:prstGeom>
            <a:solidFill>
              <a:srgbClr val="FFFFFF"/>
            </a:solidFill>
            <a:ln w="6350">
              <a:solidFill>
                <a:srgbClr val="000000"/>
              </a:solidFill>
              <a:round/>
              <a:headEnd/>
              <a:tailEnd/>
            </a:ln>
          </p:spPr>
          <p:txBody>
            <a:bodyPr/>
            <a:lstStyle/>
            <a:p>
              <a:endParaRPr lang="en-US"/>
            </a:p>
          </p:txBody>
        </p:sp>
        <p:sp>
          <p:nvSpPr>
            <p:cNvPr id="51" name="Oval 14"/>
            <p:cNvSpPr>
              <a:spLocks noChangeArrowheads="1"/>
            </p:cNvSpPr>
            <p:nvPr/>
          </p:nvSpPr>
          <p:spPr bwMode="auto">
            <a:xfrm>
              <a:off x="5809708" y="3764280"/>
              <a:ext cx="124201" cy="274320"/>
            </a:xfrm>
            <a:prstGeom prst="ellipse">
              <a:avLst/>
            </a:prstGeom>
            <a:noFill/>
            <a:ln w="6350">
              <a:solidFill>
                <a:srgbClr val="000000"/>
              </a:solidFill>
              <a:miter lim="800000"/>
              <a:headEnd/>
              <a:tailEnd/>
            </a:ln>
          </p:spPr>
          <p:txBody>
            <a:bodyPr wrap="none" anchor="ctr"/>
            <a:lstStyle/>
            <a:p>
              <a:endParaRPr lang="en-US"/>
            </a:p>
          </p:txBody>
        </p:sp>
        <p:sp>
          <p:nvSpPr>
            <p:cNvPr id="52" name="Oval 15"/>
            <p:cNvSpPr>
              <a:spLocks noChangeArrowheads="1"/>
            </p:cNvSpPr>
            <p:nvPr/>
          </p:nvSpPr>
          <p:spPr bwMode="auto">
            <a:xfrm>
              <a:off x="1077123" y="3764280"/>
              <a:ext cx="103501" cy="274320"/>
            </a:xfrm>
            <a:prstGeom prst="ellipse">
              <a:avLst/>
            </a:prstGeom>
            <a:noFill/>
            <a:ln w="6350">
              <a:solidFill>
                <a:srgbClr val="000000"/>
              </a:solidFill>
              <a:prstDash val="sysDot"/>
              <a:miter lim="800000"/>
              <a:headEnd/>
              <a:tailEnd/>
            </a:ln>
          </p:spPr>
          <p:txBody>
            <a:bodyPr wrap="none" anchor="ctr"/>
            <a:lstStyle/>
            <a:p>
              <a:endParaRPr lang="en-US"/>
            </a:p>
          </p:txBody>
        </p:sp>
        <p:sp>
          <p:nvSpPr>
            <p:cNvPr id="53" name="Line 16"/>
            <p:cNvSpPr>
              <a:spLocks noChangeShapeType="1"/>
            </p:cNvSpPr>
            <p:nvPr/>
          </p:nvSpPr>
          <p:spPr bwMode="auto">
            <a:xfrm>
              <a:off x="1128873" y="3804293"/>
              <a:ext cx="4710591" cy="0"/>
            </a:xfrm>
            <a:prstGeom prst="line">
              <a:avLst/>
            </a:prstGeom>
            <a:noFill/>
            <a:ln w="6350">
              <a:solidFill>
                <a:srgbClr val="000000"/>
              </a:solidFill>
              <a:prstDash val="sysDot"/>
              <a:round/>
              <a:headEnd/>
              <a:tailEnd/>
            </a:ln>
          </p:spPr>
          <p:txBody>
            <a:bodyPr/>
            <a:lstStyle/>
            <a:p>
              <a:endParaRPr lang="en-US"/>
            </a:p>
          </p:txBody>
        </p:sp>
        <p:sp>
          <p:nvSpPr>
            <p:cNvPr id="54" name="Line 17"/>
            <p:cNvSpPr>
              <a:spLocks noChangeShapeType="1"/>
            </p:cNvSpPr>
            <p:nvPr/>
          </p:nvSpPr>
          <p:spPr bwMode="auto">
            <a:xfrm>
              <a:off x="1154102" y="4022853"/>
              <a:ext cx="4710591" cy="0"/>
            </a:xfrm>
            <a:prstGeom prst="line">
              <a:avLst/>
            </a:prstGeom>
            <a:noFill/>
            <a:ln w="6350">
              <a:solidFill>
                <a:srgbClr val="000000"/>
              </a:solidFill>
              <a:prstDash val="sysDot"/>
              <a:round/>
              <a:headEnd/>
              <a:tailEnd/>
            </a:ln>
          </p:spPr>
          <p:txBody>
            <a:bodyPr/>
            <a:lstStyle/>
            <a:p>
              <a:endParaRPr lang="en-US"/>
            </a:p>
          </p:txBody>
        </p:sp>
        <p:sp>
          <p:nvSpPr>
            <p:cNvPr id="55" name="Line 18"/>
            <p:cNvSpPr>
              <a:spLocks noChangeShapeType="1"/>
            </p:cNvSpPr>
            <p:nvPr/>
          </p:nvSpPr>
          <p:spPr bwMode="auto">
            <a:xfrm>
              <a:off x="1139224" y="3378864"/>
              <a:ext cx="4710591" cy="0"/>
            </a:xfrm>
            <a:prstGeom prst="line">
              <a:avLst/>
            </a:prstGeom>
            <a:noFill/>
            <a:ln w="6350">
              <a:solidFill>
                <a:srgbClr val="000000"/>
              </a:solidFill>
              <a:round/>
              <a:headEnd/>
              <a:tailEnd/>
            </a:ln>
          </p:spPr>
          <p:txBody>
            <a:bodyPr/>
            <a:lstStyle/>
            <a:p>
              <a:endParaRPr lang="en-US"/>
            </a:p>
          </p:txBody>
        </p:sp>
        <p:sp>
          <p:nvSpPr>
            <p:cNvPr id="56" name="Line 19"/>
            <p:cNvSpPr>
              <a:spLocks noChangeShapeType="1"/>
            </p:cNvSpPr>
            <p:nvPr/>
          </p:nvSpPr>
          <p:spPr bwMode="auto">
            <a:xfrm>
              <a:off x="1139224" y="4443148"/>
              <a:ext cx="4710591" cy="0"/>
            </a:xfrm>
            <a:prstGeom prst="line">
              <a:avLst/>
            </a:prstGeom>
            <a:noFill/>
            <a:ln w="6350">
              <a:solidFill>
                <a:srgbClr val="000000"/>
              </a:solidFill>
              <a:round/>
              <a:headEnd/>
              <a:tailEnd/>
            </a:ln>
          </p:spPr>
          <p:txBody>
            <a:bodyPr/>
            <a:lstStyle/>
            <a:p>
              <a:endParaRPr lang="en-US"/>
            </a:p>
          </p:txBody>
        </p:sp>
        <p:sp>
          <p:nvSpPr>
            <p:cNvPr id="57" name="Freeform 20"/>
            <p:cNvSpPr>
              <a:spLocks/>
            </p:cNvSpPr>
            <p:nvPr/>
          </p:nvSpPr>
          <p:spPr bwMode="auto">
            <a:xfrm>
              <a:off x="963272" y="3373173"/>
              <a:ext cx="156545" cy="523605"/>
            </a:xfrm>
            <a:custGeom>
              <a:avLst/>
              <a:gdLst>
                <a:gd name="T0" fmla="*/ 8 w 303"/>
                <a:gd name="T1" fmla="*/ 0 h 919"/>
                <a:gd name="T2" fmla="*/ 6 w 303"/>
                <a:gd name="T3" fmla="*/ 0 h 919"/>
                <a:gd name="T4" fmla="*/ 5 w 303"/>
                <a:gd name="T5" fmla="*/ 2 h 919"/>
                <a:gd name="T6" fmla="*/ 4 w 303"/>
                <a:gd name="T7" fmla="*/ 3 h 919"/>
                <a:gd name="T8" fmla="*/ 4 w 303"/>
                <a:gd name="T9" fmla="*/ 4 h 919"/>
                <a:gd name="T10" fmla="*/ 3 w 303"/>
                <a:gd name="T11" fmla="*/ 6 h 919"/>
                <a:gd name="T12" fmla="*/ 2 w 303"/>
                <a:gd name="T13" fmla="*/ 7 h 919"/>
                <a:gd name="T14" fmla="*/ 2 w 303"/>
                <a:gd name="T15" fmla="*/ 8 h 919"/>
                <a:gd name="T16" fmla="*/ 2 w 303"/>
                <a:gd name="T17" fmla="*/ 10 h 919"/>
                <a:gd name="T18" fmla="*/ 1 w 303"/>
                <a:gd name="T19" fmla="*/ 12 h 919"/>
                <a:gd name="T20" fmla="*/ 1 w 303"/>
                <a:gd name="T21" fmla="*/ 13 h 919"/>
                <a:gd name="T22" fmla="*/ 1 w 303"/>
                <a:gd name="T23" fmla="*/ 14 h 919"/>
                <a:gd name="T24" fmla="*/ 0 w 303"/>
                <a:gd name="T25" fmla="*/ 16 h 919"/>
                <a:gd name="T26" fmla="*/ 0 w 303"/>
                <a:gd name="T27" fmla="*/ 18 h 919"/>
                <a:gd name="T28" fmla="*/ 0 w 303"/>
                <a:gd name="T29" fmla="*/ 19 h 919"/>
                <a:gd name="T30" fmla="*/ 0 w 303"/>
                <a:gd name="T31" fmla="*/ 20 h 919"/>
                <a:gd name="T32" fmla="*/ 0 w 303"/>
                <a:gd name="T33" fmla="*/ 22 h 919"/>
                <a:gd name="T34" fmla="*/ 0 w 303"/>
                <a:gd name="T35" fmla="*/ 24 h 9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3"/>
                <a:gd name="T55" fmla="*/ 0 h 919"/>
                <a:gd name="T56" fmla="*/ 303 w 303"/>
                <a:gd name="T57" fmla="*/ 919 h 9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3" h="919">
                  <a:moveTo>
                    <a:pt x="303" y="0"/>
                  </a:moveTo>
                  <a:cubicBezTo>
                    <a:pt x="281" y="3"/>
                    <a:pt x="260" y="6"/>
                    <a:pt x="243" y="15"/>
                  </a:cubicBezTo>
                  <a:cubicBezTo>
                    <a:pt x="226" y="24"/>
                    <a:pt x="211" y="42"/>
                    <a:pt x="198" y="57"/>
                  </a:cubicBezTo>
                  <a:cubicBezTo>
                    <a:pt x="185" y="72"/>
                    <a:pt x="175" y="89"/>
                    <a:pt x="165" y="105"/>
                  </a:cubicBezTo>
                  <a:cubicBezTo>
                    <a:pt x="155" y="121"/>
                    <a:pt x="147" y="137"/>
                    <a:pt x="138" y="154"/>
                  </a:cubicBezTo>
                  <a:cubicBezTo>
                    <a:pt x="129" y="171"/>
                    <a:pt x="120" y="191"/>
                    <a:pt x="112" y="210"/>
                  </a:cubicBezTo>
                  <a:cubicBezTo>
                    <a:pt x="104" y="229"/>
                    <a:pt x="99" y="251"/>
                    <a:pt x="93" y="270"/>
                  </a:cubicBezTo>
                  <a:cubicBezTo>
                    <a:pt x="87" y="289"/>
                    <a:pt x="81" y="307"/>
                    <a:pt x="75" y="327"/>
                  </a:cubicBezTo>
                  <a:cubicBezTo>
                    <a:pt x="69" y="347"/>
                    <a:pt x="61" y="367"/>
                    <a:pt x="56" y="387"/>
                  </a:cubicBezTo>
                  <a:cubicBezTo>
                    <a:pt x="51" y="407"/>
                    <a:pt x="48" y="428"/>
                    <a:pt x="45" y="447"/>
                  </a:cubicBezTo>
                  <a:cubicBezTo>
                    <a:pt x="42" y="466"/>
                    <a:pt x="40" y="484"/>
                    <a:pt x="37" y="503"/>
                  </a:cubicBezTo>
                  <a:cubicBezTo>
                    <a:pt x="34" y="522"/>
                    <a:pt x="29" y="544"/>
                    <a:pt x="26" y="563"/>
                  </a:cubicBezTo>
                  <a:cubicBezTo>
                    <a:pt x="23" y="582"/>
                    <a:pt x="20" y="599"/>
                    <a:pt x="18" y="619"/>
                  </a:cubicBezTo>
                  <a:cubicBezTo>
                    <a:pt x="16" y="639"/>
                    <a:pt x="17" y="662"/>
                    <a:pt x="15" y="683"/>
                  </a:cubicBezTo>
                  <a:cubicBezTo>
                    <a:pt x="13" y="704"/>
                    <a:pt x="8" y="724"/>
                    <a:pt x="7" y="743"/>
                  </a:cubicBezTo>
                  <a:cubicBezTo>
                    <a:pt x="6" y="762"/>
                    <a:pt x="7" y="780"/>
                    <a:pt x="7" y="799"/>
                  </a:cubicBezTo>
                  <a:cubicBezTo>
                    <a:pt x="7" y="818"/>
                    <a:pt x="8" y="839"/>
                    <a:pt x="7" y="859"/>
                  </a:cubicBezTo>
                  <a:cubicBezTo>
                    <a:pt x="6" y="879"/>
                    <a:pt x="3" y="899"/>
                    <a:pt x="0" y="919"/>
                  </a:cubicBezTo>
                </a:path>
              </a:pathLst>
            </a:custGeom>
            <a:noFill/>
            <a:ln w="6350">
              <a:solidFill>
                <a:srgbClr val="000000"/>
              </a:solidFill>
              <a:round/>
              <a:headEnd/>
              <a:tailEnd/>
            </a:ln>
          </p:spPr>
          <p:txBody>
            <a:bodyPr/>
            <a:lstStyle/>
            <a:p>
              <a:endParaRPr lang="en-US"/>
            </a:p>
          </p:txBody>
        </p:sp>
        <p:sp>
          <p:nvSpPr>
            <p:cNvPr id="58" name="Freeform 21"/>
            <p:cNvSpPr>
              <a:spLocks/>
            </p:cNvSpPr>
            <p:nvPr/>
          </p:nvSpPr>
          <p:spPr bwMode="auto">
            <a:xfrm>
              <a:off x="963272" y="3896778"/>
              <a:ext cx="156545" cy="542102"/>
            </a:xfrm>
            <a:custGeom>
              <a:avLst/>
              <a:gdLst>
                <a:gd name="T0" fmla="*/ 0 w 303"/>
                <a:gd name="T1" fmla="*/ 0 h 953"/>
                <a:gd name="T2" fmla="*/ 0 w 303"/>
                <a:gd name="T3" fmla="*/ 2 h 953"/>
                <a:gd name="T4" fmla="*/ 0 w 303"/>
                <a:gd name="T5" fmla="*/ 3 h 953"/>
                <a:gd name="T6" fmla="*/ 0 w 303"/>
                <a:gd name="T7" fmla="*/ 5 h 953"/>
                <a:gd name="T8" fmla="*/ 0 w 303"/>
                <a:gd name="T9" fmla="*/ 6 h 953"/>
                <a:gd name="T10" fmla="*/ 0 w 303"/>
                <a:gd name="T11" fmla="*/ 8 h 953"/>
                <a:gd name="T12" fmla="*/ 1 w 303"/>
                <a:gd name="T13" fmla="*/ 9 h 953"/>
                <a:gd name="T14" fmla="*/ 1 w 303"/>
                <a:gd name="T15" fmla="*/ 11 h 953"/>
                <a:gd name="T16" fmla="*/ 1 w 303"/>
                <a:gd name="T17" fmla="*/ 12 h 953"/>
                <a:gd name="T18" fmla="*/ 1 w 303"/>
                <a:gd name="T19" fmla="*/ 14 h 953"/>
                <a:gd name="T20" fmla="*/ 2 w 303"/>
                <a:gd name="T21" fmla="*/ 15 h 953"/>
                <a:gd name="T22" fmla="*/ 2 w 303"/>
                <a:gd name="T23" fmla="*/ 17 h 953"/>
                <a:gd name="T24" fmla="*/ 2 w 303"/>
                <a:gd name="T25" fmla="*/ 18 h 953"/>
                <a:gd name="T26" fmla="*/ 3 w 303"/>
                <a:gd name="T27" fmla="*/ 20 h 953"/>
                <a:gd name="T28" fmla="*/ 4 w 303"/>
                <a:gd name="T29" fmla="*/ 21 h 953"/>
                <a:gd name="T30" fmla="*/ 5 w 303"/>
                <a:gd name="T31" fmla="*/ 22 h 953"/>
                <a:gd name="T32" fmla="*/ 6 w 303"/>
                <a:gd name="T33" fmla="*/ 23 h 953"/>
                <a:gd name="T34" fmla="*/ 6 w 303"/>
                <a:gd name="T35" fmla="*/ 24 h 953"/>
                <a:gd name="T36" fmla="*/ 7 w 303"/>
                <a:gd name="T37" fmla="*/ 24 h 953"/>
                <a:gd name="T38" fmla="*/ 8 w 303"/>
                <a:gd name="T39" fmla="*/ 24 h 9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3"/>
                <a:gd name="T61" fmla="*/ 0 h 953"/>
                <a:gd name="T62" fmla="*/ 303 w 303"/>
                <a:gd name="T63" fmla="*/ 953 h 9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3" h="953">
                  <a:moveTo>
                    <a:pt x="0" y="0"/>
                  </a:moveTo>
                  <a:cubicBezTo>
                    <a:pt x="1" y="22"/>
                    <a:pt x="2" y="44"/>
                    <a:pt x="3" y="64"/>
                  </a:cubicBezTo>
                  <a:cubicBezTo>
                    <a:pt x="4" y="84"/>
                    <a:pt x="2" y="100"/>
                    <a:pt x="3" y="120"/>
                  </a:cubicBezTo>
                  <a:cubicBezTo>
                    <a:pt x="4" y="140"/>
                    <a:pt x="6" y="164"/>
                    <a:pt x="7" y="184"/>
                  </a:cubicBezTo>
                  <a:cubicBezTo>
                    <a:pt x="8" y="204"/>
                    <a:pt x="9" y="220"/>
                    <a:pt x="11" y="240"/>
                  </a:cubicBezTo>
                  <a:cubicBezTo>
                    <a:pt x="13" y="260"/>
                    <a:pt x="16" y="283"/>
                    <a:pt x="18" y="304"/>
                  </a:cubicBezTo>
                  <a:cubicBezTo>
                    <a:pt x="20" y="325"/>
                    <a:pt x="24" y="345"/>
                    <a:pt x="26" y="364"/>
                  </a:cubicBezTo>
                  <a:cubicBezTo>
                    <a:pt x="28" y="383"/>
                    <a:pt x="30" y="401"/>
                    <a:pt x="33" y="420"/>
                  </a:cubicBezTo>
                  <a:cubicBezTo>
                    <a:pt x="36" y="439"/>
                    <a:pt x="42" y="460"/>
                    <a:pt x="45" y="480"/>
                  </a:cubicBezTo>
                  <a:cubicBezTo>
                    <a:pt x="48" y="500"/>
                    <a:pt x="48" y="520"/>
                    <a:pt x="52" y="540"/>
                  </a:cubicBezTo>
                  <a:cubicBezTo>
                    <a:pt x="56" y="560"/>
                    <a:pt x="65" y="581"/>
                    <a:pt x="71" y="600"/>
                  </a:cubicBezTo>
                  <a:cubicBezTo>
                    <a:pt x="77" y="619"/>
                    <a:pt x="81" y="634"/>
                    <a:pt x="86" y="653"/>
                  </a:cubicBezTo>
                  <a:cubicBezTo>
                    <a:pt x="91" y="672"/>
                    <a:pt x="95" y="694"/>
                    <a:pt x="101" y="713"/>
                  </a:cubicBezTo>
                  <a:cubicBezTo>
                    <a:pt x="107" y="732"/>
                    <a:pt x="115" y="747"/>
                    <a:pt x="123" y="765"/>
                  </a:cubicBezTo>
                  <a:cubicBezTo>
                    <a:pt x="131" y="783"/>
                    <a:pt x="140" y="802"/>
                    <a:pt x="150" y="821"/>
                  </a:cubicBezTo>
                  <a:cubicBezTo>
                    <a:pt x="160" y="840"/>
                    <a:pt x="172" y="863"/>
                    <a:pt x="183" y="878"/>
                  </a:cubicBezTo>
                  <a:cubicBezTo>
                    <a:pt x="194" y="893"/>
                    <a:pt x="207" y="902"/>
                    <a:pt x="217" y="911"/>
                  </a:cubicBezTo>
                  <a:cubicBezTo>
                    <a:pt x="227" y="920"/>
                    <a:pt x="234" y="928"/>
                    <a:pt x="243" y="934"/>
                  </a:cubicBezTo>
                  <a:cubicBezTo>
                    <a:pt x="252" y="940"/>
                    <a:pt x="263" y="942"/>
                    <a:pt x="273" y="945"/>
                  </a:cubicBezTo>
                  <a:cubicBezTo>
                    <a:pt x="283" y="948"/>
                    <a:pt x="298" y="953"/>
                    <a:pt x="303" y="953"/>
                  </a:cubicBezTo>
                </a:path>
              </a:pathLst>
            </a:custGeom>
            <a:noFill/>
            <a:ln w="6350">
              <a:solidFill>
                <a:srgbClr val="000000"/>
              </a:solidFill>
              <a:round/>
              <a:headEnd/>
              <a:tailEnd/>
            </a:ln>
          </p:spPr>
          <p:txBody>
            <a:bodyPr/>
            <a:lstStyle/>
            <a:p>
              <a:endParaRPr lang="en-US"/>
            </a:p>
          </p:txBody>
        </p:sp>
        <p:sp>
          <p:nvSpPr>
            <p:cNvPr id="83" name="Line 46"/>
            <p:cNvSpPr>
              <a:spLocks noChangeShapeType="1"/>
            </p:cNvSpPr>
            <p:nvPr/>
          </p:nvSpPr>
          <p:spPr bwMode="auto">
            <a:xfrm>
              <a:off x="418598" y="3896778"/>
              <a:ext cx="518799" cy="0"/>
            </a:xfrm>
            <a:prstGeom prst="line">
              <a:avLst/>
            </a:prstGeom>
            <a:noFill/>
            <a:ln w="6350">
              <a:solidFill>
                <a:srgbClr val="0000CC"/>
              </a:solidFill>
              <a:round/>
              <a:headEnd/>
              <a:tailEnd type="triangle" w="med" len="med"/>
            </a:ln>
          </p:spPr>
          <p:txBody>
            <a:bodyPr/>
            <a:lstStyle/>
            <a:p>
              <a:endParaRPr lang="en-US"/>
            </a:p>
          </p:txBody>
        </p:sp>
        <p:sp>
          <p:nvSpPr>
            <p:cNvPr id="84" name="Line 47"/>
            <p:cNvSpPr>
              <a:spLocks noChangeShapeType="1"/>
            </p:cNvSpPr>
            <p:nvPr/>
          </p:nvSpPr>
          <p:spPr bwMode="auto">
            <a:xfrm>
              <a:off x="968447" y="3896778"/>
              <a:ext cx="2063552" cy="0"/>
            </a:xfrm>
            <a:prstGeom prst="line">
              <a:avLst/>
            </a:prstGeom>
            <a:noFill/>
            <a:ln w="6350">
              <a:solidFill>
                <a:srgbClr val="0000CC"/>
              </a:solidFill>
              <a:prstDash val="dash"/>
              <a:round/>
              <a:headEnd/>
              <a:tailEnd type="triangle" w="med" len="med"/>
            </a:ln>
          </p:spPr>
          <p:txBody>
            <a:bodyPr/>
            <a:lstStyle/>
            <a:p>
              <a:endParaRPr lang="en-US"/>
            </a:p>
          </p:txBody>
        </p:sp>
        <p:sp>
          <p:nvSpPr>
            <p:cNvPr id="85" name="Line 48"/>
            <p:cNvSpPr>
              <a:spLocks noChangeShapeType="1"/>
            </p:cNvSpPr>
            <p:nvPr/>
          </p:nvSpPr>
          <p:spPr bwMode="auto">
            <a:xfrm>
              <a:off x="3031999" y="3896778"/>
              <a:ext cx="1451602" cy="0"/>
            </a:xfrm>
            <a:prstGeom prst="line">
              <a:avLst/>
            </a:prstGeom>
            <a:noFill/>
            <a:ln w="6350">
              <a:solidFill>
                <a:srgbClr val="0000CC"/>
              </a:solidFill>
              <a:prstDash val="dash"/>
              <a:round/>
              <a:headEnd/>
              <a:tailEnd type="triangle" w="med" len="med"/>
            </a:ln>
          </p:spPr>
          <p:txBody>
            <a:bodyPr/>
            <a:lstStyle/>
            <a:p>
              <a:endParaRPr lang="en-US"/>
            </a:p>
          </p:txBody>
        </p:sp>
        <p:sp>
          <p:nvSpPr>
            <p:cNvPr id="86" name="Line 49"/>
            <p:cNvSpPr>
              <a:spLocks noChangeShapeType="1"/>
            </p:cNvSpPr>
            <p:nvPr/>
          </p:nvSpPr>
          <p:spPr bwMode="auto">
            <a:xfrm>
              <a:off x="4483601" y="3896778"/>
              <a:ext cx="1366214" cy="0"/>
            </a:xfrm>
            <a:prstGeom prst="line">
              <a:avLst/>
            </a:prstGeom>
            <a:noFill/>
            <a:ln w="6350">
              <a:solidFill>
                <a:srgbClr val="0000CC"/>
              </a:solidFill>
              <a:prstDash val="dash"/>
              <a:round/>
              <a:headEnd/>
              <a:tailEnd type="triangle" w="med" len="med"/>
            </a:ln>
          </p:spPr>
          <p:txBody>
            <a:bodyPr/>
            <a:lstStyle/>
            <a:p>
              <a:endParaRPr lang="en-US"/>
            </a:p>
          </p:txBody>
        </p:sp>
      </p:grpSp>
      <p:pic>
        <p:nvPicPr>
          <p:cNvPr id="87" name="Picture 86"/>
          <p:cNvPicPr>
            <a:picLocks noChangeAspect="1"/>
          </p:cNvPicPr>
          <p:nvPr/>
        </p:nvPicPr>
        <p:blipFill>
          <a:blip r:embed="rId2"/>
          <a:stretch>
            <a:fillRect/>
          </a:stretch>
        </p:blipFill>
        <p:spPr>
          <a:xfrm>
            <a:off x="7820541" y="1403018"/>
            <a:ext cx="2729415" cy="3763089"/>
          </a:xfrm>
          <a:prstGeom prst="rect">
            <a:avLst/>
          </a:prstGeom>
        </p:spPr>
      </p:pic>
      <p:sp>
        <p:nvSpPr>
          <p:cNvPr id="88" name="TextBox 87"/>
          <p:cNvSpPr txBox="1"/>
          <p:nvPr/>
        </p:nvSpPr>
        <p:spPr>
          <a:xfrm>
            <a:off x="2515856" y="921071"/>
            <a:ext cx="1454244" cy="369332"/>
          </a:xfrm>
          <a:prstGeom prst="rect">
            <a:avLst/>
          </a:prstGeom>
          <a:noFill/>
        </p:spPr>
        <p:txBody>
          <a:bodyPr wrap="none" rtlCol="0">
            <a:spAutoFit/>
          </a:bodyPr>
          <a:lstStyle/>
          <a:p>
            <a:r>
              <a:rPr lang="en-US" b="1" baseline="0" dirty="0">
                <a:latin typeface="+mn-lt"/>
              </a:rPr>
              <a:t>Ray Picture</a:t>
            </a:r>
          </a:p>
        </p:txBody>
      </p:sp>
      <p:sp>
        <p:nvSpPr>
          <p:cNvPr id="89" name="TextBox 88"/>
          <p:cNvSpPr txBox="1"/>
          <p:nvPr/>
        </p:nvSpPr>
        <p:spPr>
          <a:xfrm>
            <a:off x="7953807" y="935567"/>
            <a:ext cx="2044149" cy="369332"/>
          </a:xfrm>
          <a:prstGeom prst="rect">
            <a:avLst/>
          </a:prstGeom>
          <a:noFill/>
        </p:spPr>
        <p:txBody>
          <a:bodyPr wrap="none" rtlCol="0">
            <a:spAutoFit/>
          </a:bodyPr>
          <a:lstStyle/>
          <a:p>
            <a:r>
              <a:rPr lang="en-US" b="1" baseline="0" dirty="0">
                <a:latin typeface="+mn-lt"/>
              </a:rPr>
              <a:t>Intensity Profiles</a:t>
            </a:r>
          </a:p>
        </p:txBody>
      </p:sp>
      <p:sp>
        <p:nvSpPr>
          <p:cNvPr id="90" name="TextBox 89"/>
          <p:cNvSpPr txBox="1"/>
          <p:nvPr/>
        </p:nvSpPr>
        <p:spPr>
          <a:xfrm>
            <a:off x="2630328" y="1388557"/>
            <a:ext cx="1654620" cy="338554"/>
          </a:xfrm>
          <a:prstGeom prst="rect">
            <a:avLst/>
          </a:prstGeom>
          <a:noFill/>
        </p:spPr>
        <p:txBody>
          <a:bodyPr wrap="none" rtlCol="0">
            <a:spAutoFit/>
          </a:bodyPr>
          <a:lstStyle/>
          <a:p>
            <a:r>
              <a:rPr lang="en-US" sz="1600" baseline="0" dirty="0">
                <a:latin typeface="+mn-lt"/>
              </a:rPr>
              <a:t>Multimode Fiber</a:t>
            </a:r>
          </a:p>
        </p:txBody>
      </p:sp>
      <p:sp>
        <p:nvSpPr>
          <p:cNvPr id="91" name="TextBox 90"/>
          <p:cNvSpPr txBox="1"/>
          <p:nvPr/>
        </p:nvSpPr>
        <p:spPr>
          <a:xfrm>
            <a:off x="2435413" y="3016624"/>
            <a:ext cx="1846980" cy="338554"/>
          </a:xfrm>
          <a:prstGeom prst="rect">
            <a:avLst/>
          </a:prstGeom>
          <a:noFill/>
        </p:spPr>
        <p:txBody>
          <a:bodyPr wrap="none" rtlCol="0">
            <a:spAutoFit/>
          </a:bodyPr>
          <a:lstStyle/>
          <a:p>
            <a:r>
              <a:rPr lang="en-US" sz="1600" baseline="0" dirty="0">
                <a:latin typeface="+mn-lt"/>
              </a:rPr>
              <a:t>Single Mode Fiber</a:t>
            </a:r>
          </a:p>
        </p:txBody>
      </p:sp>
      <p:sp>
        <p:nvSpPr>
          <p:cNvPr id="92" name="TextBox 91"/>
          <p:cNvSpPr txBox="1"/>
          <p:nvPr/>
        </p:nvSpPr>
        <p:spPr>
          <a:xfrm>
            <a:off x="10649200" y="1559180"/>
            <a:ext cx="1431723" cy="584775"/>
          </a:xfrm>
          <a:prstGeom prst="rect">
            <a:avLst/>
          </a:prstGeom>
          <a:noFill/>
        </p:spPr>
        <p:txBody>
          <a:bodyPr wrap="square" rtlCol="0">
            <a:spAutoFit/>
          </a:bodyPr>
          <a:lstStyle/>
          <a:p>
            <a:r>
              <a:rPr lang="en-US" sz="1600" baseline="0" dirty="0">
                <a:latin typeface="+mn-lt"/>
              </a:rPr>
              <a:t>Lowest order Mode</a:t>
            </a:r>
          </a:p>
        </p:txBody>
      </p:sp>
      <p:sp>
        <p:nvSpPr>
          <p:cNvPr id="46" name="Footer Placeholder 45"/>
          <p:cNvSpPr>
            <a:spLocks noGrp="1"/>
          </p:cNvSpPr>
          <p:nvPr>
            <p:ph type="ftr" sz="quarter" idx="10"/>
          </p:nvPr>
        </p:nvSpPr>
        <p:spPr/>
        <p:txBody>
          <a:bodyPr/>
          <a:lstStyle/>
          <a:p>
            <a:r>
              <a:rPr lang="en-US"/>
              <a:t>Georgia Institute of Technology</a:t>
            </a:r>
            <a:endParaRPr lang="en-US" dirty="0"/>
          </a:p>
        </p:txBody>
      </p:sp>
      <p:sp>
        <p:nvSpPr>
          <p:cNvPr id="47" name="Slide Number Placeholder 46"/>
          <p:cNvSpPr>
            <a:spLocks noGrp="1"/>
          </p:cNvSpPr>
          <p:nvPr>
            <p:ph type="sldNum" sz="quarter" idx="11"/>
          </p:nvPr>
        </p:nvSpPr>
        <p:spPr/>
        <p:txBody>
          <a:bodyPr/>
          <a:lstStyle/>
          <a:p>
            <a:r>
              <a:rPr lang="en-US"/>
              <a:t>ECE6543 L4     S. E. Ralph      </a:t>
            </a:r>
            <a:fld id="{2AA89EEF-5204-5C4B-B53B-B7AA7FE8B4D0}" type="slidenum">
              <a:rPr lang="en-US" smtClean="0"/>
              <a:pPr/>
              <a:t>12</a:t>
            </a:fld>
            <a:endParaRPr lang="en-US" dirty="0"/>
          </a:p>
        </p:txBody>
      </p:sp>
      <p:sp>
        <p:nvSpPr>
          <p:cNvPr id="59" name="TextBox 58">
            <a:extLst>
              <a:ext uri="{FF2B5EF4-FFF2-40B4-BE49-F238E27FC236}">
                <a16:creationId xmlns:a16="http://schemas.microsoft.com/office/drawing/2014/main" id="{3692E5B9-B7EF-023B-7A4F-00686F157610}"/>
              </a:ext>
            </a:extLst>
          </p:cNvPr>
          <p:cNvSpPr txBox="1"/>
          <p:nvPr/>
        </p:nvSpPr>
        <p:spPr>
          <a:xfrm>
            <a:off x="503498" y="4652542"/>
            <a:ext cx="3223631" cy="338554"/>
          </a:xfrm>
          <a:prstGeom prst="rect">
            <a:avLst/>
          </a:prstGeom>
          <a:noFill/>
        </p:spPr>
        <p:txBody>
          <a:bodyPr wrap="square">
            <a:spAutoFit/>
          </a:bodyPr>
          <a:lstStyle/>
          <a:p>
            <a:r>
              <a:rPr lang="en-US" sz="1600" dirty="0">
                <a:latin typeface="+mj-lt"/>
              </a:rPr>
              <a:t>Index contrast </a:t>
            </a:r>
          </a:p>
        </p:txBody>
      </p:sp>
      <p:pic>
        <p:nvPicPr>
          <p:cNvPr id="62" name="Picture 61">
            <a:extLst>
              <a:ext uri="{FF2B5EF4-FFF2-40B4-BE49-F238E27FC236}">
                <a16:creationId xmlns:a16="http://schemas.microsoft.com/office/drawing/2014/main" id="{6DE97D37-CE7B-510D-3C80-D3DB66B9ACDD}"/>
              </a:ext>
            </a:extLst>
          </p:cNvPr>
          <p:cNvPicPr>
            <a:picLocks noChangeAspect="1"/>
          </p:cNvPicPr>
          <p:nvPr/>
        </p:nvPicPr>
        <p:blipFill>
          <a:blip r:embed="rId3"/>
          <a:stretch>
            <a:fillRect/>
          </a:stretch>
        </p:blipFill>
        <p:spPr>
          <a:xfrm>
            <a:off x="2652483" y="4554912"/>
            <a:ext cx="2476627" cy="692186"/>
          </a:xfrm>
          <a:prstGeom prst="rect">
            <a:avLst/>
          </a:prstGeom>
        </p:spPr>
      </p:pic>
      <p:sp>
        <p:nvSpPr>
          <p:cNvPr id="68" name="TextBox 67">
            <a:extLst>
              <a:ext uri="{FF2B5EF4-FFF2-40B4-BE49-F238E27FC236}">
                <a16:creationId xmlns:a16="http://schemas.microsoft.com/office/drawing/2014/main" id="{B9B4B08A-9814-A19B-4537-C9A978F37F84}"/>
              </a:ext>
            </a:extLst>
          </p:cNvPr>
          <p:cNvSpPr txBox="1"/>
          <p:nvPr/>
        </p:nvSpPr>
        <p:spPr>
          <a:xfrm>
            <a:off x="2900278" y="2443553"/>
            <a:ext cx="2272820" cy="369332"/>
          </a:xfrm>
          <a:prstGeom prst="rect">
            <a:avLst/>
          </a:prstGeom>
          <a:noFill/>
        </p:spPr>
        <p:txBody>
          <a:bodyPr wrap="square">
            <a:spAutoFit/>
          </a:bodyPr>
          <a:lstStyle/>
          <a:p>
            <a:r>
              <a:rPr lang="el-GR" sz="1800" dirty="0"/>
              <a:t>Δ</a:t>
            </a:r>
            <a:r>
              <a:rPr lang="en-US" sz="1800" dirty="0"/>
              <a:t> </a:t>
            </a:r>
            <a:r>
              <a:rPr lang="el-GR" sz="1800" dirty="0"/>
              <a:t>≈</a:t>
            </a:r>
            <a:r>
              <a:rPr lang="en-US" sz="1800" dirty="0"/>
              <a:t> </a:t>
            </a:r>
            <a:r>
              <a:rPr lang="el-GR" sz="1800" dirty="0"/>
              <a:t>0.01</a:t>
            </a:r>
            <a:r>
              <a:rPr lang="en-US" sz="1800" dirty="0"/>
              <a:t> to 0.02</a:t>
            </a:r>
          </a:p>
        </p:txBody>
      </p:sp>
      <p:sp>
        <p:nvSpPr>
          <p:cNvPr id="72" name="TextBox 71">
            <a:extLst>
              <a:ext uri="{FF2B5EF4-FFF2-40B4-BE49-F238E27FC236}">
                <a16:creationId xmlns:a16="http://schemas.microsoft.com/office/drawing/2014/main" id="{75B2C679-A6F4-BD01-F25A-29926FE654A9}"/>
              </a:ext>
            </a:extLst>
          </p:cNvPr>
          <p:cNvSpPr txBox="1"/>
          <p:nvPr/>
        </p:nvSpPr>
        <p:spPr>
          <a:xfrm>
            <a:off x="5410575" y="3171402"/>
            <a:ext cx="2620610" cy="1107996"/>
          </a:xfrm>
          <a:prstGeom prst="rect">
            <a:avLst/>
          </a:prstGeom>
          <a:noFill/>
        </p:spPr>
        <p:txBody>
          <a:bodyPr wrap="square">
            <a:spAutoFit/>
          </a:bodyPr>
          <a:lstStyle/>
          <a:p>
            <a:r>
              <a:rPr lang="en-US" sz="1600" dirty="0"/>
              <a:t>Core n1= ~1.450</a:t>
            </a:r>
          </a:p>
          <a:p>
            <a:r>
              <a:rPr lang="en-US" sz="1600" dirty="0"/>
              <a:t>Cladding n2= ~1.444</a:t>
            </a:r>
          </a:p>
          <a:p>
            <a:r>
              <a:rPr lang="el-GR" sz="1600" dirty="0"/>
              <a:t>Δ</a:t>
            </a:r>
            <a:r>
              <a:rPr lang="en-US" sz="1600" dirty="0"/>
              <a:t> </a:t>
            </a:r>
            <a:r>
              <a:rPr lang="el-GR" sz="1600" dirty="0"/>
              <a:t>≈</a:t>
            </a:r>
            <a:r>
              <a:rPr lang="en-US" sz="1600" dirty="0"/>
              <a:t> </a:t>
            </a:r>
            <a:r>
              <a:rPr lang="el-GR" sz="1600" dirty="0"/>
              <a:t>0.0036</a:t>
            </a:r>
            <a:r>
              <a:rPr lang="en-US" sz="1600" dirty="0"/>
              <a:t> to 0.004</a:t>
            </a:r>
          </a:p>
          <a:p>
            <a:endParaRPr lang="en-US" sz="1600" dirty="0"/>
          </a:p>
        </p:txBody>
      </p:sp>
      <p:sp>
        <p:nvSpPr>
          <p:cNvPr id="73" name="TextBox 72">
            <a:extLst>
              <a:ext uri="{FF2B5EF4-FFF2-40B4-BE49-F238E27FC236}">
                <a16:creationId xmlns:a16="http://schemas.microsoft.com/office/drawing/2014/main" id="{D76C96AC-787B-D96F-19B2-0006638E3CE5}"/>
              </a:ext>
            </a:extLst>
          </p:cNvPr>
          <p:cNvSpPr txBox="1"/>
          <p:nvPr/>
        </p:nvSpPr>
        <p:spPr>
          <a:xfrm>
            <a:off x="5513698" y="1554666"/>
            <a:ext cx="2620610" cy="1107996"/>
          </a:xfrm>
          <a:prstGeom prst="rect">
            <a:avLst/>
          </a:prstGeom>
          <a:noFill/>
        </p:spPr>
        <p:txBody>
          <a:bodyPr wrap="square">
            <a:spAutoFit/>
          </a:bodyPr>
          <a:lstStyle/>
          <a:p>
            <a:r>
              <a:rPr lang="en-US" sz="1600" dirty="0"/>
              <a:t>Core n1= ~1.480-1.500</a:t>
            </a:r>
          </a:p>
          <a:p>
            <a:r>
              <a:rPr lang="en-US" sz="1600" dirty="0"/>
              <a:t>Cladding n2= ~1.444</a:t>
            </a:r>
          </a:p>
          <a:p>
            <a:r>
              <a:rPr lang="el-GR" sz="1600" dirty="0"/>
              <a:t>Δ</a:t>
            </a:r>
            <a:r>
              <a:rPr lang="en-US" sz="1600" dirty="0"/>
              <a:t> </a:t>
            </a:r>
            <a:r>
              <a:rPr lang="el-GR" sz="1600" dirty="0"/>
              <a:t>≈</a:t>
            </a:r>
            <a:r>
              <a:rPr lang="en-US" sz="1600" dirty="0"/>
              <a:t> </a:t>
            </a:r>
            <a:r>
              <a:rPr lang="el-GR" sz="1600" dirty="0"/>
              <a:t>0.0</a:t>
            </a:r>
            <a:r>
              <a:rPr lang="en-US" sz="1600" dirty="0"/>
              <a:t>1 to 0.03</a:t>
            </a:r>
          </a:p>
          <a:p>
            <a:endParaRPr lang="en-US" sz="1600" dirty="0"/>
          </a:p>
        </p:txBody>
      </p:sp>
    </p:spTree>
    <p:extLst>
      <p:ext uri="{BB962C8B-B14F-4D97-AF65-F5344CB8AC3E}">
        <p14:creationId xmlns:p14="http://schemas.microsoft.com/office/powerpoint/2010/main" val="191200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 Size vs. Wavelength</a:t>
            </a:r>
          </a:p>
        </p:txBody>
      </p:sp>
      <p:sp>
        <p:nvSpPr>
          <p:cNvPr id="20" name="Content Placeholder 19"/>
          <p:cNvSpPr txBox="1">
            <a:spLocks noGrp="1"/>
          </p:cNvSpPr>
          <p:nvPr>
            <p:ph idx="1"/>
          </p:nvPr>
        </p:nvSpPr>
        <p:spPr>
          <a:xfrm>
            <a:off x="685799" y="5007193"/>
            <a:ext cx="10490201" cy="1421928"/>
          </a:xfrm>
          <a:prstGeom prst="rect">
            <a:avLst/>
          </a:prstGeom>
          <a:noFill/>
        </p:spPr>
        <p:txBody>
          <a:bodyPr wrap="square" rtlCol="0">
            <a:spAutoFit/>
          </a:bodyPr>
          <a:lstStyle/>
          <a:p>
            <a:r>
              <a:rPr lang="en-US" sz="1600" baseline="0" dirty="0">
                <a:latin typeface="+mn-lt"/>
              </a:rPr>
              <a:t>For low frequencies</a:t>
            </a:r>
            <a:r>
              <a:rPr lang="en-US" sz="1600" dirty="0">
                <a:latin typeface="+mn-lt"/>
              </a:rPr>
              <a:t> (large </a:t>
            </a:r>
            <a:r>
              <a:rPr lang="en-US" sz="1600" dirty="0">
                <a:latin typeface="Symbol" panose="05050102010706020507" pitchFamily="18" charset="2"/>
              </a:rPr>
              <a:t>l</a:t>
            </a:r>
            <a:r>
              <a:rPr lang="en-US" sz="1600" dirty="0">
                <a:latin typeface="+mn-lt"/>
              </a:rPr>
              <a:t>) the mode is spatially large and extends significantly into the cladding thus the effective index is ver</a:t>
            </a:r>
            <a:r>
              <a:rPr lang="en-US" sz="1600" dirty="0"/>
              <a:t>y close to that of the cladding n</a:t>
            </a:r>
            <a:r>
              <a:rPr lang="en-US" sz="1600" baseline="-25000" dirty="0"/>
              <a:t>2</a:t>
            </a:r>
          </a:p>
          <a:p>
            <a:r>
              <a:rPr lang="en-US" sz="1600" dirty="0"/>
              <a:t>For high frequencies (short </a:t>
            </a:r>
            <a:r>
              <a:rPr lang="en-US" sz="1600" dirty="0">
                <a:latin typeface="Symbol" panose="05050102010706020507" pitchFamily="18" charset="2"/>
              </a:rPr>
              <a:t>l</a:t>
            </a:r>
            <a:r>
              <a:rPr lang="en-US" sz="1600" dirty="0"/>
              <a:t>) the mode is spatially confined mostly to the core thus the effective index is very close to that of the core n</a:t>
            </a:r>
            <a:r>
              <a:rPr lang="en-US" sz="1600" baseline="-25000" dirty="0"/>
              <a:t>1</a:t>
            </a:r>
          </a:p>
          <a:p>
            <a:endParaRPr lang="en-US" sz="1600" baseline="0" dirty="0">
              <a:latin typeface="+mn-lt"/>
            </a:endParaRPr>
          </a:p>
        </p:txBody>
      </p:sp>
      <p:pic>
        <p:nvPicPr>
          <p:cNvPr id="24" name="Picture 23"/>
          <p:cNvPicPr>
            <a:picLocks noChangeAspect="1"/>
          </p:cNvPicPr>
          <p:nvPr/>
        </p:nvPicPr>
        <p:blipFill rotWithShape="1">
          <a:blip r:embed="rId2"/>
          <a:srcRect l="7" r="44848"/>
          <a:stretch/>
        </p:blipFill>
        <p:spPr>
          <a:xfrm>
            <a:off x="6587175" y="1684958"/>
            <a:ext cx="4462819" cy="3229165"/>
          </a:xfrm>
          <a:prstGeom prst="rect">
            <a:avLst/>
          </a:prstGeom>
        </p:spPr>
      </p:pic>
      <p:sp>
        <p:nvSpPr>
          <p:cNvPr id="4" name="Freeform 3"/>
          <p:cNvSpPr/>
          <p:nvPr/>
        </p:nvSpPr>
        <p:spPr>
          <a:xfrm>
            <a:off x="1600200" y="2704524"/>
            <a:ext cx="3945575" cy="1365661"/>
          </a:xfrm>
          <a:custGeom>
            <a:avLst/>
            <a:gdLst>
              <a:gd name="connsiteX0" fmla="*/ 0 w 2078181"/>
              <a:gd name="connsiteY0" fmla="*/ 1341920 h 1341920"/>
              <a:gd name="connsiteX1" fmla="*/ 1039091 w 2078181"/>
              <a:gd name="connsiteY1" fmla="*/ 9 h 1341920"/>
              <a:gd name="connsiteX2" fmla="*/ 2078181 w 2078181"/>
              <a:gd name="connsiteY2" fmla="*/ 1324107 h 1341920"/>
              <a:gd name="connsiteX0" fmla="*/ 0 w 2458192"/>
              <a:gd name="connsiteY0" fmla="*/ 1341928 h 1365678"/>
              <a:gd name="connsiteX1" fmla="*/ 1039091 w 2458192"/>
              <a:gd name="connsiteY1" fmla="*/ 17 h 1365678"/>
              <a:gd name="connsiteX2" fmla="*/ 2458192 w 2458192"/>
              <a:gd name="connsiteY2" fmla="*/ 1365678 h 1365678"/>
              <a:gd name="connsiteX0" fmla="*/ 0 w 2458192"/>
              <a:gd name="connsiteY0" fmla="*/ 1341928 h 1382960"/>
              <a:gd name="connsiteX1" fmla="*/ 1039091 w 2458192"/>
              <a:gd name="connsiteY1" fmla="*/ 17 h 1382960"/>
              <a:gd name="connsiteX2" fmla="*/ 2458192 w 2458192"/>
              <a:gd name="connsiteY2" fmla="*/ 1365678 h 1382960"/>
              <a:gd name="connsiteX0" fmla="*/ 0 w 2458192"/>
              <a:gd name="connsiteY0" fmla="*/ 1341928 h 1382960"/>
              <a:gd name="connsiteX1" fmla="*/ 1056904 w 2458192"/>
              <a:gd name="connsiteY1" fmla="*/ 17 h 1382960"/>
              <a:gd name="connsiteX2" fmla="*/ 2458192 w 2458192"/>
              <a:gd name="connsiteY2" fmla="*/ 1365678 h 1382960"/>
              <a:gd name="connsiteX0" fmla="*/ 0 w 2458192"/>
              <a:gd name="connsiteY0" fmla="*/ 1341919 h 1382951"/>
              <a:gd name="connsiteX1" fmla="*/ 1056904 w 2458192"/>
              <a:gd name="connsiteY1" fmla="*/ 8 h 1382951"/>
              <a:gd name="connsiteX2" fmla="*/ 2458192 w 2458192"/>
              <a:gd name="connsiteY2" fmla="*/ 1365669 h 1382951"/>
              <a:gd name="connsiteX0" fmla="*/ 0 w 2802577"/>
              <a:gd name="connsiteY0" fmla="*/ 1318191 h 1383014"/>
              <a:gd name="connsiteX1" fmla="*/ 1401289 w 2802577"/>
              <a:gd name="connsiteY1" fmla="*/ 31 h 1383014"/>
              <a:gd name="connsiteX2" fmla="*/ 2802577 w 2802577"/>
              <a:gd name="connsiteY2" fmla="*/ 1365692 h 1383014"/>
              <a:gd name="connsiteX0" fmla="*/ 0 w 2802577"/>
              <a:gd name="connsiteY0" fmla="*/ 1318191 h 1383014"/>
              <a:gd name="connsiteX1" fmla="*/ 1401289 w 2802577"/>
              <a:gd name="connsiteY1" fmla="*/ 31 h 1383014"/>
              <a:gd name="connsiteX2" fmla="*/ 2802577 w 2802577"/>
              <a:gd name="connsiteY2" fmla="*/ 1365692 h 1383014"/>
              <a:gd name="connsiteX0" fmla="*/ 0 w 2802577"/>
              <a:gd name="connsiteY0" fmla="*/ 1318195 h 1383018"/>
              <a:gd name="connsiteX1" fmla="*/ 1401289 w 2802577"/>
              <a:gd name="connsiteY1" fmla="*/ 35 h 1383018"/>
              <a:gd name="connsiteX2" fmla="*/ 2802577 w 2802577"/>
              <a:gd name="connsiteY2" fmla="*/ 1365696 h 1383018"/>
              <a:gd name="connsiteX0" fmla="*/ 0 w 2802577"/>
              <a:gd name="connsiteY0" fmla="*/ 1318195 h 1365696"/>
              <a:gd name="connsiteX1" fmla="*/ 1401289 w 2802577"/>
              <a:gd name="connsiteY1" fmla="*/ 35 h 1365696"/>
              <a:gd name="connsiteX2" fmla="*/ 2802577 w 2802577"/>
              <a:gd name="connsiteY2" fmla="*/ 1365696 h 1365696"/>
              <a:gd name="connsiteX0" fmla="*/ 0 w 2802577"/>
              <a:gd name="connsiteY0" fmla="*/ 1365661 h 1365661"/>
              <a:gd name="connsiteX1" fmla="*/ 1401289 w 2802577"/>
              <a:gd name="connsiteY1" fmla="*/ 0 h 1365661"/>
              <a:gd name="connsiteX2" fmla="*/ 2802577 w 2802577"/>
              <a:gd name="connsiteY2" fmla="*/ 1365661 h 1365661"/>
            </a:gdLst>
            <a:ahLst/>
            <a:cxnLst>
              <a:cxn ang="0">
                <a:pos x="connsiteX0" y="connsiteY0"/>
              </a:cxn>
              <a:cxn ang="0">
                <a:pos x="connsiteX1" y="connsiteY1"/>
              </a:cxn>
              <a:cxn ang="0">
                <a:pos x="connsiteX2" y="connsiteY2"/>
              </a:cxn>
            </a:cxnLst>
            <a:rect l="l" t="t" r="r" b="b"/>
            <a:pathLst>
              <a:path w="2802577" h="1365661">
                <a:moveTo>
                  <a:pt x="0" y="1365661"/>
                </a:moveTo>
                <a:cubicBezTo>
                  <a:pt x="857004" y="1355270"/>
                  <a:pt x="934193" y="0"/>
                  <a:pt x="1401289" y="0"/>
                </a:cubicBezTo>
                <a:cubicBezTo>
                  <a:pt x="1868385" y="0"/>
                  <a:pt x="2034639" y="1349332"/>
                  <a:pt x="2802577" y="1365661"/>
                </a:cubicBezTo>
              </a:path>
            </a:pathLst>
          </a:custGeom>
          <a:noFill/>
          <a:ln w="34925">
            <a:solidFill>
              <a:srgbClr val="FFCC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latin typeface="Times New Roman" pitchFamily="18" charset="0"/>
            </a:endParaRPr>
          </a:p>
        </p:txBody>
      </p:sp>
      <p:sp>
        <p:nvSpPr>
          <p:cNvPr id="23" name="Freeform 22"/>
          <p:cNvSpPr/>
          <p:nvPr/>
        </p:nvSpPr>
        <p:spPr>
          <a:xfrm>
            <a:off x="2171703" y="2689007"/>
            <a:ext cx="2802577" cy="1365664"/>
          </a:xfrm>
          <a:custGeom>
            <a:avLst/>
            <a:gdLst>
              <a:gd name="connsiteX0" fmla="*/ 0 w 2078181"/>
              <a:gd name="connsiteY0" fmla="*/ 1341920 h 1341920"/>
              <a:gd name="connsiteX1" fmla="*/ 1039091 w 2078181"/>
              <a:gd name="connsiteY1" fmla="*/ 9 h 1341920"/>
              <a:gd name="connsiteX2" fmla="*/ 2078181 w 2078181"/>
              <a:gd name="connsiteY2" fmla="*/ 1324107 h 1341920"/>
              <a:gd name="connsiteX0" fmla="*/ 0 w 2458192"/>
              <a:gd name="connsiteY0" fmla="*/ 1341928 h 1365678"/>
              <a:gd name="connsiteX1" fmla="*/ 1039091 w 2458192"/>
              <a:gd name="connsiteY1" fmla="*/ 17 h 1365678"/>
              <a:gd name="connsiteX2" fmla="*/ 2458192 w 2458192"/>
              <a:gd name="connsiteY2" fmla="*/ 1365678 h 1365678"/>
              <a:gd name="connsiteX0" fmla="*/ 0 w 2458192"/>
              <a:gd name="connsiteY0" fmla="*/ 1341928 h 1382960"/>
              <a:gd name="connsiteX1" fmla="*/ 1039091 w 2458192"/>
              <a:gd name="connsiteY1" fmla="*/ 17 h 1382960"/>
              <a:gd name="connsiteX2" fmla="*/ 2458192 w 2458192"/>
              <a:gd name="connsiteY2" fmla="*/ 1365678 h 1382960"/>
              <a:gd name="connsiteX0" fmla="*/ 0 w 2458192"/>
              <a:gd name="connsiteY0" fmla="*/ 1341928 h 1382960"/>
              <a:gd name="connsiteX1" fmla="*/ 1056904 w 2458192"/>
              <a:gd name="connsiteY1" fmla="*/ 17 h 1382960"/>
              <a:gd name="connsiteX2" fmla="*/ 2458192 w 2458192"/>
              <a:gd name="connsiteY2" fmla="*/ 1365678 h 1382960"/>
              <a:gd name="connsiteX0" fmla="*/ 0 w 2458192"/>
              <a:gd name="connsiteY0" fmla="*/ 1341919 h 1382951"/>
              <a:gd name="connsiteX1" fmla="*/ 1056904 w 2458192"/>
              <a:gd name="connsiteY1" fmla="*/ 8 h 1382951"/>
              <a:gd name="connsiteX2" fmla="*/ 2458192 w 2458192"/>
              <a:gd name="connsiteY2" fmla="*/ 1365669 h 1382951"/>
              <a:gd name="connsiteX0" fmla="*/ 0 w 2802577"/>
              <a:gd name="connsiteY0" fmla="*/ 1318191 h 1383014"/>
              <a:gd name="connsiteX1" fmla="*/ 1401289 w 2802577"/>
              <a:gd name="connsiteY1" fmla="*/ 31 h 1383014"/>
              <a:gd name="connsiteX2" fmla="*/ 2802577 w 2802577"/>
              <a:gd name="connsiteY2" fmla="*/ 1365692 h 1383014"/>
              <a:gd name="connsiteX0" fmla="*/ 0 w 2802577"/>
              <a:gd name="connsiteY0" fmla="*/ 1318191 h 1383014"/>
              <a:gd name="connsiteX1" fmla="*/ 1401289 w 2802577"/>
              <a:gd name="connsiteY1" fmla="*/ 31 h 1383014"/>
              <a:gd name="connsiteX2" fmla="*/ 2802577 w 2802577"/>
              <a:gd name="connsiteY2" fmla="*/ 1365692 h 1383014"/>
              <a:gd name="connsiteX0" fmla="*/ 0 w 2802577"/>
              <a:gd name="connsiteY0" fmla="*/ 1318195 h 1383018"/>
              <a:gd name="connsiteX1" fmla="*/ 1401289 w 2802577"/>
              <a:gd name="connsiteY1" fmla="*/ 35 h 1383018"/>
              <a:gd name="connsiteX2" fmla="*/ 2802577 w 2802577"/>
              <a:gd name="connsiteY2" fmla="*/ 1365696 h 1383018"/>
              <a:gd name="connsiteX0" fmla="*/ 0 w 2802577"/>
              <a:gd name="connsiteY0" fmla="*/ 1318195 h 1365696"/>
              <a:gd name="connsiteX1" fmla="*/ 1401289 w 2802577"/>
              <a:gd name="connsiteY1" fmla="*/ 35 h 1365696"/>
              <a:gd name="connsiteX2" fmla="*/ 2802577 w 2802577"/>
              <a:gd name="connsiteY2" fmla="*/ 1365696 h 1365696"/>
              <a:gd name="connsiteX0" fmla="*/ 0 w 2802577"/>
              <a:gd name="connsiteY0" fmla="*/ 1353789 h 1365664"/>
              <a:gd name="connsiteX1" fmla="*/ 1401289 w 2802577"/>
              <a:gd name="connsiteY1" fmla="*/ 3 h 1365664"/>
              <a:gd name="connsiteX2" fmla="*/ 2802577 w 2802577"/>
              <a:gd name="connsiteY2" fmla="*/ 1365664 h 1365664"/>
            </a:gdLst>
            <a:ahLst/>
            <a:cxnLst>
              <a:cxn ang="0">
                <a:pos x="connsiteX0" y="connsiteY0"/>
              </a:cxn>
              <a:cxn ang="0">
                <a:pos x="connsiteX1" y="connsiteY1"/>
              </a:cxn>
              <a:cxn ang="0">
                <a:pos x="connsiteX2" y="connsiteY2"/>
              </a:cxn>
            </a:cxnLst>
            <a:rect l="l" t="t" r="r" b="b"/>
            <a:pathLst>
              <a:path w="2802577" h="1365664">
                <a:moveTo>
                  <a:pt x="0" y="1353789"/>
                </a:moveTo>
                <a:cubicBezTo>
                  <a:pt x="857004" y="1343398"/>
                  <a:pt x="934193" y="-1976"/>
                  <a:pt x="1401289" y="3"/>
                </a:cubicBezTo>
                <a:cubicBezTo>
                  <a:pt x="1868385" y="1982"/>
                  <a:pt x="2034639" y="1349335"/>
                  <a:pt x="2802577" y="1365664"/>
                </a:cubicBezTo>
              </a:path>
            </a:pathLst>
          </a:custGeom>
          <a:noFill/>
          <a:ln w="34925">
            <a:solidFill>
              <a:srgbClr val="00B05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latin typeface="Times New Roman" pitchFamily="18" charset="0"/>
            </a:endParaRPr>
          </a:p>
        </p:txBody>
      </p:sp>
      <p:sp>
        <p:nvSpPr>
          <p:cNvPr id="25" name="Freeform 24"/>
          <p:cNvSpPr/>
          <p:nvPr/>
        </p:nvSpPr>
        <p:spPr>
          <a:xfrm>
            <a:off x="2667000" y="2703814"/>
            <a:ext cx="1811973" cy="1365664"/>
          </a:xfrm>
          <a:custGeom>
            <a:avLst/>
            <a:gdLst>
              <a:gd name="connsiteX0" fmla="*/ 0 w 2078181"/>
              <a:gd name="connsiteY0" fmla="*/ 1341920 h 1341920"/>
              <a:gd name="connsiteX1" fmla="*/ 1039091 w 2078181"/>
              <a:gd name="connsiteY1" fmla="*/ 9 h 1341920"/>
              <a:gd name="connsiteX2" fmla="*/ 2078181 w 2078181"/>
              <a:gd name="connsiteY2" fmla="*/ 1324107 h 1341920"/>
              <a:gd name="connsiteX0" fmla="*/ 0 w 2458192"/>
              <a:gd name="connsiteY0" fmla="*/ 1341928 h 1365678"/>
              <a:gd name="connsiteX1" fmla="*/ 1039091 w 2458192"/>
              <a:gd name="connsiteY1" fmla="*/ 17 h 1365678"/>
              <a:gd name="connsiteX2" fmla="*/ 2458192 w 2458192"/>
              <a:gd name="connsiteY2" fmla="*/ 1365678 h 1365678"/>
              <a:gd name="connsiteX0" fmla="*/ 0 w 2458192"/>
              <a:gd name="connsiteY0" fmla="*/ 1341928 h 1382960"/>
              <a:gd name="connsiteX1" fmla="*/ 1039091 w 2458192"/>
              <a:gd name="connsiteY1" fmla="*/ 17 h 1382960"/>
              <a:gd name="connsiteX2" fmla="*/ 2458192 w 2458192"/>
              <a:gd name="connsiteY2" fmla="*/ 1365678 h 1382960"/>
              <a:gd name="connsiteX0" fmla="*/ 0 w 2458192"/>
              <a:gd name="connsiteY0" fmla="*/ 1341928 h 1382960"/>
              <a:gd name="connsiteX1" fmla="*/ 1056904 w 2458192"/>
              <a:gd name="connsiteY1" fmla="*/ 17 h 1382960"/>
              <a:gd name="connsiteX2" fmla="*/ 2458192 w 2458192"/>
              <a:gd name="connsiteY2" fmla="*/ 1365678 h 1382960"/>
              <a:gd name="connsiteX0" fmla="*/ 0 w 2458192"/>
              <a:gd name="connsiteY0" fmla="*/ 1341919 h 1382951"/>
              <a:gd name="connsiteX1" fmla="*/ 1056904 w 2458192"/>
              <a:gd name="connsiteY1" fmla="*/ 8 h 1382951"/>
              <a:gd name="connsiteX2" fmla="*/ 2458192 w 2458192"/>
              <a:gd name="connsiteY2" fmla="*/ 1365669 h 1382951"/>
              <a:gd name="connsiteX0" fmla="*/ 0 w 2802577"/>
              <a:gd name="connsiteY0" fmla="*/ 1318191 h 1383014"/>
              <a:gd name="connsiteX1" fmla="*/ 1401289 w 2802577"/>
              <a:gd name="connsiteY1" fmla="*/ 31 h 1383014"/>
              <a:gd name="connsiteX2" fmla="*/ 2802577 w 2802577"/>
              <a:gd name="connsiteY2" fmla="*/ 1365692 h 1383014"/>
              <a:gd name="connsiteX0" fmla="*/ 0 w 2802577"/>
              <a:gd name="connsiteY0" fmla="*/ 1318191 h 1383014"/>
              <a:gd name="connsiteX1" fmla="*/ 1401289 w 2802577"/>
              <a:gd name="connsiteY1" fmla="*/ 31 h 1383014"/>
              <a:gd name="connsiteX2" fmla="*/ 2802577 w 2802577"/>
              <a:gd name="connsiteY2" fmla="*/ 1365692 h 1383014"/>
              <a:gd name="connsiteX0" fmla="*/ 0 w 2802577"/>
              <a:gd name="connsiteY0" fmla="*/ 1318195 h 1383018"/>
              <a:gd name="connsiteX1" fmla="*/ 1401289 w 2802577"/>
              <a:gd name="connsiteY1" fmla="*/ 35 h 1383018"/>
              <a:gd name="connsiteX2" fmla="*/ 2802577 w 2802577"/>
              <a:gd name="connsiteY2" fmla="*/ 1365696 h 1383018"/>
              <a:gd name="connsiteX0" fmla="*/ 0 w 2802577"/>
              <a:gd name="connsiteY0" fmla="*/ 1318195 h 1365696"/>
              <a:gd name="connsiteX1" fmla="*/ 1401289 w 2802577"/>
              <a:gd name="connsiteY1" fmla="*/ 35 h 1365696"/>
              <a:gd name="connsiteX2" fmla="*/ 2802577 w 2802577"/>
              <a:gd name="connsiteY2" fmla="*/ 1365696 h 1365696"/>
              <a:gd name="connsiteX0" fmla="*/ 0 w 2787401"/>
              <a:gd name="connsiteY0" fmla="*/ 1353789 h 1365664"/>
              <a:gd name="connsiteX1" fmla="*/ 1386113 w 2787401"/>
              <a:gd name="connsiteY1" fmla="*/ 3 h 1365664"/>
              <a:gd name="connsiteX2" fmla="*/ 2787401 w 2787401"/>
              <a:gd name="connsiteY2" fmla="*/ 1365664 h 1365664"/>
            </a:gdLst>
            <a:ahLst/>
            <a:cxnLst>
              <a:cxn ang="0">
                <a:pos x="connsiteX0" y="connsiteY0"/>
              </a:cxn>
              <a:cxn ang="0">
                <a:pos x="connsiteX1" y="connsiteY1"/>
              </a:cxn>
              <a:cxn ang="0">
                <a:pos x="connsiteX2" y="connsiteY2"/>
              </a:cxn>
            </a:cxnLst>
            <a:rect l="l" t="t" r="r" b="b"/>
            <a:pathLst>
              <a:path w="2787401" h="1365664">
                <a:moveTo>
                  <a:pt x="0" y="1353789"/>
                </a:moveTo>
                <a:cubicBezTo>
                  <a:pt x="857004" y="1343398"/>
                  <a:pt x="921546" y="-1976"/>
                  <a:pt x="1386113" y="3"/>
                </a:cubicBezTo>
                <a:cubicBezTo>
                  <a:pt x="1850680" y="1982"/>
                  <a:pt x="2019463" y="1349335"/>
                  <a:pt x="2787401" y="1365664"/>
                </a:cubicBezTo>
              </a:path>
            </a:pathLst>
          </a:custGeom>
          <a:noFill/>
          <a:ln w="34925">
            <a:solidFill>
              <a:srgbClr val="0002F4"/>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latin typeface="Times New Roman" pitchFamily="18" charset="0"/>
            </a:endParaRPr>
          </a:p>
        </p:txBody>
      </p:sp>
      <p:cxnSp>
        <p:nvCxnSpPr>
          <p:cNvPr id="21" name="Straight Connector 20"/>
          <p:cNvCxnSpPr/>
          <p:nvPr/>
        </p:nvCxnSpPr>
        <p:spPr bwMode="auto">
          <a:xfrm>
            <a:off x="1510394" y="4092487"/>
            <a:ext cx="4125188" cy="3610"/>
          </a:xfrm>
          <a:prstGeom prst="line">
            <a:avLst/>
          </a:prstGeom>
          <a:solidFill>
            <a:schemeClr val="accent1"/>
          </a:solidFill>
          <a:ln w="158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flipV="1">
            <a:off x="3162303" y="2140060"/>
            <a:ext cx="0" cy="1951717"/>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32" name="Straight Connector 31"/>
          <p:cNvCxnSpPr/>
          <p:nvPr/>
        </p:nvCxnSpPr>
        <p:spPr bwMode="auto">
          <a:xfrm flipV="1">
            <a:off x="4000503" y="2140060"/>
            <a:ext cx="0" cy="1951717"/>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34" name="Straight Arrow Connector 33"/>
          <p:cNvCxnSpPr/>
          <p:nvPr/>
        </p:nvCxnSpPr>
        <p:spPr bwMode="auto">
          <a:xfrm>
            <a:off x="3162303" y="2140060"/>
            <a:ext cx="822960" cy="0"/>
          </a:xfrm>
          <a:prstGeom prst="straightConnector1">
            <a:avLst/>
          </a:prstGeom>
          <a:solidFill>
            <a:schemeClr val="accent1"/>
          </a:solidFill>
          <a:ln w="12700" cap="flat" cmpd="sng" algn="ctr">
            <a:solidFill>
              <a:schemeClr val="tx1"/>
            </a:solidFill>
            <a:prstDash val="solid"/>
            <a:round/>
            <a:headEnd type="stealth" w="med" len="med"/>
            <a:tailEnd type="stealth"/>
          </a:ln>
          <a:effectLst/>
        </p:spPr>
      </p:cxnSp>
      <p:sp>
        <p:nvSpPr>
          <p:cNvPr id="36" name="TextBox 35"/>
          <p:cNvSpPr txBox="1"/>
          <p:nvPr/>
        </p:nvSpPr>
        <p:spPr>
          <a:xfrm>
            <a:off x="3841142" y="4203286"/>
            <a:ext cx="1032655" cy="307777"/>
          </a:xfrm>
          <a:prstGeom prst="rect">
            <a:avLst/>
          </a:prstGeom>
          <a:noFill/>
        </p:spPr>
        <p:txBody>
          <a:bodyPr wrap="none" rtlCol="0">
            <a:spAutoFit/>
          </a:bodyPr>
          <a:lstStyle/>
          <a:p>
            <a:r>
              <a:rPr lang="en-US" sz="1400" baseline="0" dirty="0">
                <a:solidFill>
                  <a:srgbClr val="0002F4"/>
                </a:solidFill>
                <a:latin typeface="Symbol" panose="05050102010706020507" pitchFamily="18" charset="2"/>
              </a:rPr>
              <a:t>l</a:t>
            </a:r>
            <a:r>
              <a:rPr lang="en-US" sz="1400" baseline="0" dirty="0">
                <a:solidFill>
                  <a:srgbClr val="0002F4"/>
                </a:solidFill>
                <a:latin typeface="+mn-lt"/>
              </a:rPr>
              <a:t>=1320nm</a:t>
            </a:r>
          </a:p>
        </p:txBody>
      </p:sp>
      <p:sp>
        <p:nvSpPr>
          <p:cNvPr id="37" name="TextBox 36"/>
          <p:cNvSpPr txBox="1"/>
          <p:nvPr/>
        </p:nvSpPr>
        <p:spPr>
          <a:xfrm>
            <a:off x="4722416" y="3453923"/>
            <a:ext cx="1032655" cy="307777"/>
          </a:xfrm>
          <a:prstGeom prst="rect">
            <a:avLst/>
          </a:prstGeom>
          <a:noFill/>
        </p:spPr>
        <p:txBody>
          <a:bodyPr wrap="none" rtlCol="0">
            <a:spAutoFit/>
          </a:bodyPr>
          <a:lstStyle/>
          <a:p>
            <a:r>
              <a:rPr lang="en-US" sz="1400" baseline="0" dirty="0">
                <a:solidFill>
                  <a:srgbClr val="00B050"/>
                </a:solidFill>
                <a:latin typeface="Symbol" panose="05050102010706020507" pitchFamily="18" charset="2"/>
              </a:rPr>
              <a:t>l</a:t>
            </a:r>
            <a:r>
              <a:rPr lang="en-US" sz="1400" baseline="0" dirty="0">
                <a:solidFill>
                  <a:srgbClr val="00B050"/>
                </a:solidFill>
                <a:latin typeface="+mn-lt"/>
              </a:rPr>
              <a:t>=1550nm</a:t>
            </a:r>
          </a:p>
        </p:txBody>
      </p:sp>
      <p:sp>
        <p:nvSpPr>
          <p:cNvPr id="38" name="TextBox 37"/>
          <p:cNvSpPr txBox="1"/>
          <p:nvPr/>
        </p:nvSpPr>
        <p:spPr>
          <a:xfrm>
            <a:off x="4209173" y="2743726"/>
            <a:ext cx="1055097" cy="307777"/>
          </a:xfrm>
          <a:prstGeom prst="rect">
            <a:avLst/>
          </a:prstGeom>
          <a:noFill/>
        </p:spPr>
        <p:txBody>
          <a:bodyPr wrap="none" rtlCol="0">
            <a:spAutoFit/>
          </a:bodyPr>
          <a:lstStyle/>
          <a:p>
            <a:r>
              <a:rPr lang="en-US" sz="1400" baseline="0" dirty="0">
                <a:solidFill>
                  <a:srgbClr val="FFC000"/>
                </a:solidFill>
                <a:latin typeface="Symbol" panose="05050102010706020507" pitchFamily="18" charset="2"/>
              </a:rPr>
              <a:t>l</a:t>
            </a:r>
            <a:r>
              <a:rPr lang="en-US" sz="1400" baseline="0" dirty="0">
                <a:solidFill>
                  <a:srgbClr val="FFC000"/>
                </a:solidFill>
                <a:latin typeface="+mn-lt"/>
              </a:rPr>
              <a:t>=1650nm</a:t>
            </a:r>
          </a:p>
        </p:txBody>
      </p:sp>
      <p:sp>
        <p:nvSpPr>
          <p:cNvPr id="39" name="TextBox 38"/>
          <p:cNvSpPr txBox="1"/>
          <p:nvPr/>
        </p:nvSpPr>
        <p:spPr>
          <a:xfrm>
            <a:off x="3294114" y="1568363"/>
            <a:ext cx="583814" cy="338554"/>
          </a:xfrm>
          <a:prstGeom prst="rect">
            <a:avLst/>
          </a:prstGeom>
          <a:noFill/>
        </p:spPr>
        <p:txBody>
          <a:bodyPr wrap="none" rtlCol="0">
            <a:spAutoFit/>
          </a:bodyPr>
          <a:lstStyle/>
          <a:p>
            <a:r>
              <a:rPr lang="en-US" sz="1600" baseline="0" dirty="0">
                <a:latin typeface="+mn-lt"/>
              </a:rPr>
              <a:t>core</a:t>
            </a:r>
          </a:p>
        </p:txBody>
      </p:sp>
      <p:sp>
        <p:nvSpPr>
          <p:cNvPr id="40" name="TextBox 39"/>
          <p:cNvSpPr txBox="1"/>
          <p:nvPr/>
        </p:nvSpPr>
        <p:spPr>
          <a:xfrm>
            <a:off x="4300482" y="2124480"/>
            <a:ext cx="373820" cy="338554"/>
          </a:xfrm>
          <a:prstGeom prst="rect">
            <a:avLst/>
          </a:prstGeom>
          <a:noFill/>
        </p:spPr>
        <p:txBody>
          <a:bodyPr wrap="none" rtlCol="0">
            <a:spAutoFit/>
          </a:bodyPr>
          <a:lstStyle/>
          <a:p>
            <a:r>
              <a:rPr lang="en-US" sz="1600" baseline="0" dirty="0">
                <a:latin typeface="+mn-lt"/>
              </a:rPr>
              <a:t>n</a:t>
            </a:r>
            <a:r>
              <a:rPr lang="en-US" sz="1600" baseline="-25000" dirty="0">
                <a:latin typeface="+mn-lt"/>
              </a:rPr>
              <a:t>2</a:t>
            </a:r>
          </a:p>
        </p:txBody>
      </p:sp>
      <p:sp>
        <p:nvSpPr>
          <p:cNvPr id="41" name="TextBox 40"/>
          <p:cNvSpPr txBox="1"/>
          <p:nvPr/>
        </p:nvSpPr>
        <p:spPr>
          <a:xfrm>
            <a:off x="3399111" y="2133087"/>
            <a:ext cx="373820" cy="338554"/>
          </a:xfrm>
          <a:prstGeom prst="rect">
            <a:avLst/>
          </a:prstGeom>
          <a:noFill/>
        </p:spPr>
        <p:txBody>
          <a:bodyPr wrap="none" rtlCol="0">
            <a:spAutoFit/>
          </a:bodyPr>
          <a:lstStyle/>
          <a:p>
            <a:r>
              <a:rPr lang="en-US" sz="1600" baseline="0" dirty="0">
                <a:latin typeface="+mn-lt"/>
              </a:rPr>
              <a:t>n</a:t>
            </a:r>
            <a:r>
              <a:rPr lang="en-US" sz="1600" baseline="-25000" dirty="0">
                <a:latin typeface="+mn-lt"/>
              </a:rPr>
              <a:t>1</a:t>
            </a:r>
          </a:p>
        </p:txBody>
      </p:sp>
      <p:sp>
        <p:nvSpPr>
          <p:cNvPr id="6" name="Footer Placeholder 5"/>
          <p:cNvSpPr>
            <a:spLocks noGrp="1"/>
          </p:cNvSpPr>
          <p:nvPr>
            <p:ph type="ftr" sz="quarter" idx="10"/>
          </p:nvPr>
        </p:nvSpPr>
        <p:spPr/>
        <p:txBody>
          <a:bodyPr/>
          <a:lstStyle/>
          <a:p>
            <a:r>
              <a:rPr lang="en-US"/>
              <a:t>Georgia Institute of Technology</a:t>
            </a:r>
            <a:endParaRPr lang="en-US" dirty="0"/>
          </a:p>
        </p:txBody>
      </p:sp>
      <p:sp>
        <p:nvSpPr>
          <p:cNvPr id="7" name="Slide Number Placeholder 6"/>
          <p:cNvSpPr>
            <a:spLocks noGrp="1"/>
          </p:cNvSpPr>
          <p:nvPr>
            <p:ph type="sldNum" sz="quarter" idx="11"/>
          </p:nvPr>
        </p:nvSpPr>
        <p:spPr/>
        <p:txBody>
          <a:bodyPr/>
          <a:lstStyle/>
          <a:p>
            <a:r>
              <a:rPr lang="en-US"/>
              <a:t>ECE6543 L4     S. E. Ralph      </a:t>
            </a:r>
            <a:fld id="{2AA89EEF-5204-5C4B-B53B-B7AA7FE8B4D0}" type="slidenum">
              <a:rPr lang="en-US" smtClean="0"/>
              <a:pPr/>
              <a:t>13</a:t>
            </a:fld>
            <a:endParaRPr lang="en-US" dirty="0"/>
          </a:p>
        </p:txBody>
      </p:sp>
      <p:sp>
        <p:nvSpPr>
          <p:cNvPr id="8" name="TextBox 7"/>
          <p:cNvSpPr txBox="1"/>
          <p:nvPr/>
        </p:nvSpPr>
        <p:spPr>
          <a:xfrm>
            <a:off x="685799" y="1016102"/>
            <a:ext cx="7322838" cy="338554"/>
          </a:xfrm>
          <a:prstGeom prst="rect">
            <a:avLst/>
          </a:prstGeom>
          <a:noFill/>
        </p:spPr>
        <p:txBody>
          <a:bodyPr wrap="none" rtlCol="0">
            <a:spAutoFit/>
          </a:bodyPr>
          <a:lstStyle/>
          <a:p>
            <a:r>
              <a:rPr lang="en-US" sz="1600" baseline="0" dirty="0">
                <a:latin typeface="+mn-lt"/>
              </a:rPr>
              <a:t>For a given mode, the distribution of field (and power) changes with wavelength</a:t>
            </a:r>
          </a:p>
        </p:txBody>
      </p:sp>
    </p:spTree>
    <p:extLst>
      <p:ext uri="{BB962C8B-B14F-4D97-AF65-F5344CB8AC3E}">
        <p14:creationId xmlns:p14="http://schemas.microsoft.com/office/powerpoint/2010/main" val="35247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Dispersion   </a:t>
            </a:r>
            <a:r>
              <a:rPr lang="en-US" dirty="0">
                <a:latin typeface="Symbol" panose="05050102010706020507" pitchFamily="18" charset="2"/>
              </a:rPr>
              <a:t>b</a:t>
            </a:r>
            <a:r>
              <a:rPr lang="en-US" dirty="0"/>
              <a:t> </a:t>
            </a:r>
            <a:r>
              <a:rPr lang="en-US" sz="2000" dirty="0"/>
              <a:t>vs</a:t>
            </a:r>
            <a:r>
              <a:rPr lang="en-US" dirty="0"/>
              <a:t> </a:t>
            </a:r>
            <a:r>
              <a:rPr lang="en-US" dirty="0">
                <a:latin typeface="Symbol" panose="05050102010706020507" pitchFamily="18" charset="2"/>
              </a:rPr>
              <a:t>w</a:t>
            </a:r>
            <a:r>
              <a:rPr lang="en-US" dirty="0"/>
              <a:t> </a:t>
            </a:r>
          </a:p>
        </p:txBody>
      </p:sp>
      <p:sp>
        <p:nvSpPr>
          <p:cNvPr id="8" name="TextBox 7"/>
          <p:cNvSpPr txBox="1"/>
          <p:nvPr/>
        </p:nvSpPr>
        <p:spPr>
          <a:xfrm>
            <a:off x="5752349" y="1422376"/>
            <a:ext cx="921746" cy="338554"/>
          </a:xfrm>
          <a:prstGeom prst="rect">
            <a:avLst/>
          </a:prstGeom>
          <a:noFill/>
        </p:spPr>
        <p:txBody>
          <a:bodyPr wrap="square" rtlCol="0">
            <a:spAutoFit/>
          </a:bodyPr>
          <a:lstStyle/>
          <a:p>
            <a:r>
              <a:rPr lang="en-US" sz="1600" i="1" dirty="0"/>
              <a:t>n</a:t>
            </a:r>
            <a:r>
              <a:rPr lang="en-US" sz="1600" i="1" baseline="-25000" dirty="0"/>
              <a:t>2 </a:t>
            </a:r>
            <a:r>
              <a:rPr lang="en-US" sz="1600" i="1" dirty="0"/>
              <a:t>&lt; n</a:t>
            </a:r>
            <a:r>
              <a:rPr lang="en-US" sz="1600" i="1" baseline="-25000" dirty="0"/>
              <a:t>1</a:t>
            </a:r>
            <a:endParaRPr lang="en-US" sz="1400" dirty="0">
              <a:latin typeface="+mn-lt"/>
            </a:endParaRPr>
          </a:p>
        </p:txBody>
      </p:sp>
      <p:cxnSp>
        <p:nvCxnSpPr>
          <p:cNvPr id="9" name="Straight Arrow Connector 8"/>
          <p:cNvCxnSpPr/>
          <p:nvPr/>
        </p:nvCxnSpPr>
        <p:spPr bwMode="auto">
          <a:xfrm flipV="1">
            <a:off x="4515341" y="4819557"/>
            <a:ext cx="3339355" cy="1119"/>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0" name="Straight Arrow Connector 9"/>
          <p:cNvCxnSpPr/>
          <p:nvPr/>
        </p:nvCxnSpPr>
        <p:spPr bwMode="auto">
          <a:xfrm flipH="1" flipV="1">
            <a:off x="4595881" y="2098883"/>
            <a:ext cx="14296" cy="2842062"/>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1" name="Rectangle 10"/>
          <p:cNvSpPr/>
          <p:nvPr/>
        </p:nvSpPr>
        <p:spPr>
          <a:xfrm>
            <a:off x="7952734" y="4628412"/>
            <a:ext cx="360996" cy="400110"/>
          </a:xfrm>
          <a:prstGeom prst="rect">
            <a:avLst/>
          </a:prstGeom>
        </p:spPr>
        <p:txBody>
          <a:bodyPr wrap="none">
            <a:spAutoFit/>
          </a:bodyPr>
          <a:lstStyle/>
          <a:p>
            <a:r>
              <a:rPr lang="en-US" sz="2000" dirty="0">
                <a:latin typeface="Symbol" pitchFamily="18" charset="2"/>
              </a:rPr>
              <a:t>w</a:t>
            </a:r>
            <a:endParaRPr lang="en-US" sz="2000" dirty="0"/>
          </a:p>
        </p:txBody>
      </p:sp>
      <p:sp>
        <p:nvSpPr>
          <p:cNvPr id="12" name="Rectangle 11"/>
          <p:cNvSpPr/>
          <p:nvPr/>
        </p:nvSpPr>
        <p:spPr>
          <a:xfrm>
            <a:off x="4229881" y="2337646"/>
            <a:ext cx="325730" cy="400110"/>
          </a:xfrm>
          <a:prstGeom prst="rect">
            <a:avLst/>
          </a:prstGeom>
        </p:spPr>
        <p:txBody>
          <a:bodyPr wrap="none">
            <a:spAutoFit/>
          </a:bodyPr>
          <a:lstStyle/>
          <a:p>
            <a:r>
              <a:rPr lang="en-US" sz="2000" dirty="0">
                <a:latin typeface="Symbol" pitchFamily="18" charset="2"/>
              </a:rPr>
              <a:t>b</a:t>
            </a:r>
          </a:p>
        </p:txBody>
      </p:sp>
      <p:cxnSp>
        <p:nvCxnSpPr>
          <p:cNvPr id="13" name="Straight Connector 12"/>
          <p:cNvCxnSpPr/>
          <p:nvPr/>
        </p:nvCxnSpPr>
        <p:spPr bwMode="auto">
          <a:xfrm flipV="1">
            <a:off x="4610177" y="2038442"/>
            <a:ext cx="1755690" cy="2781116"/>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14" name="Straight Connector 13"/>
          <p:cNvCxnSpPr/>
          <p:nvPr/>
        </p:nvCxnSpPr>
        <p:spPr bwMode="auto">
          <a:xfrm flipV="1">
            <a:off x="4606722" y="3251276"/>
            <a:ext cx="2902145" cy="1577192"/>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16" name="TextBox 15"/>
          <p:cNvSpPr txBox="1"/>
          <p:nvPr/>
        </p:nvSpPr>
        <p:spPr>
          <a:xfrm>
            <a:off x="7315567" y="3622237"/>
            <a:ext cx="1048685" cy="338554"/>
          </a:xfrm>
          <a:prstGeom prst="rect">
            <a:avLst/>
          </a:prstGeom>
          <a:noFill/>
        </p:spPr>
        <p:txBody>
          <a:bodyPr wrap="none" rtlCol="0">
            <a:spAutoFit/>
          </a:bodyPr>
          <a:lstStyle/>
          <a:p>
            <a:r>
              <a:rPr lang="en-US" sz="1600" dirty="0">
                <a:latin typeface="Symbol" pitchFamily="18" charset="2"/>
              </a:rPr>
              <a:t>b = </a:t>
            </a:r>
            <a:r>
              <a:rPr lang="en-US" sz="1600" dirty="0"/>
              <a:t>n</a:t>
            </a:r>
            <a:r>
              <a:rPr lang="en-US" sz="1600" baseline="-25000" dirty="0"/>
              <a:t>2</a:t>
            </a:r>
            <a:r>
              <a:rPr lang="en-US" sz="1600" dirty="0"/>
              <a:t> </a:t>
            </a:r>
            <a:r>
              <a:rPr lang="en-US" sz="1600" dirty="0">
                <a:latin typeface="Symbol" pitchFamily="18" charset="2"/>
              </a:rPr>
              <a:t>w</a:t>
            </a:r>
            <a:r>
              <a:rPr lang="en-US" sz="1600" dirty="0"/>
              <a:t>/c</a:t>
            </a:r>
            <a:endParaRPr lang="en-US" sz="1600" baseline="-25000" dirty="0"/>
          </a:p>
        </p:txBody>
      </p:sp>
      <p:sp>
        <p:nvSpPr>
          <p:cNvPr id="17" name="Freeform 16"/>
          <p:cNvSpPr/>
          <p:nvPr/>
        </p:nvSpPr>
        <p:spPr>
          <a:xfrm>
            <a:off x="4627863" y="2412750"/>
            <a:ext cx="1508993" cy="2376962"/>
          </a:xfrm>
          <a:custGeom>
            <a:avLst/>
            <a:gdLst>
              <a:gd name="connsiteX0" fmla="*/ 0 w 857250"/>
              <a:gd name="connsiteY0" fmla="*/ 1004208 h 1004208"/>
              <a:gd name="connsiteX1" fmla="*/ 408214 w 857250"/>
              <a:gd name="connsiteY1" fmla="*/ 832758 h 1004208"/>
              <a:gd name="connsiteX2" fmla="*/ 547007 w 857250"/>
              <a:gd name="connsiteY2" fmla="*/ 391886 h 1004208"/>
              <a:gd name="connsiteX3" fmla="*/ 857250 w 857250"/>
              <a:gd name="connsiteY3" fmla="*/ 0 h 1004208"/>
              <a:gd name="connsiteX0" fmla="*/ 0 w 857250"/>
              <a:gd name="connsiteY0" fmla="*/ 1004208 h 1004208"/>
              <a:gd name="connsiteX1" fmla="*/ 416378 w 857250"/>
              <a:gd name="connsiteY1" fmla="*/ 767444 h 1004208"/>
              <a:gd name="connsiteX2" fmla="*/ 547007 w 857250"/>
              <a:gd name="connsiteY2" fmla="*/ 391886 h 1004208"/>
              <a:gd name="connsiteX3" fmla="*/ 857250 w 857250"/>
              <a:gd name="connsiteY3" fmla="*/ 0 h 1004208"/>
              <a:gd name="connsiteX0" fmla="*/ 0 w 1151165"/>
              <a:gd name="connsiteY0" fmla="*/ 1363437 h 1363437"/>
              <a:gd name="connsiteX1" fmla="*/ 416378 w 1151165"/>
              <a:gd name="connsiteY1" fmla="*/ 1126673 h 1363437"/>
              <a:gd name="connsiteX2" fmla="*/ 547007 w 1151165"/>
              <a:gd name="connsiteY2" fmla="*/ 751115 h 1363437"/>
              <a:gd name="connsiteX3" fmla="*/ 1151165 w 1151165"/>
              <a:gd name="connsiteY3" fmla="*/ 0 h 1363437"/>
              <a:gd name="connsiteX0" fmla="*/ 0 w 1151165"/>
              <a:gd name="connsiteY0" fmla="*/ 1363437 h 1363437"/>
              <a:gd name="connsiteX1" fmla="*/ 416378 w 1151165"/>
              <a:gd name="connsiteY1" fmla="*/ 1126673 h 1363437"/>
              <a:gd name="connsiteX2" fmla="*/ 742950 w 1151165"/>
              <a:gd name="connsiteY2" fmla="*/ 538844 h 1363437"/>
              <a:gd name="connsiteX3" fmla="*/ 1151165 w 1151165"/>
              <a:gd name="connsiteY3" fmla="*/ 0 h 1363437"/>
              <a:gd name="connsiteX0" fmla="*/ 0 w 1151165"/>
              <a:gd name="connsiteY0" fmla="*/ 1363437 h 1363437"/>
              <a:gd name="connsiteX1" fmla="*/ 416378 w 1151165"/>
              <a:gd name="connsiteY1" fmla="*/ 1126673 h 1363437"/>
              <a:gd name="connsiteX2" fmla="*/ 726622 w 1151165"/>
              <a:gd name="connsiteY2" fmla="*/ 530680 h 1363437"/>
              <a:gd name="connsiteX3" fmla="*/ 1151165 w 1151165"/>
              <a:gd name="connsiteY3" fmla="*/ 0 h 1363437"/>
              <a:gd name="connsiteX0" fmla="*/ 0 w 1151165"/>
              <a:gd name="connsiteY0" fmla="*/ 1363437 h 1363437"/>
              <a:gd name="connsiteX1" fmla="*/ 386390 w 1151165"/>
              <a:gd name="connsiteY1" fmla="*/ 1134483 h 1363437"/>
              <a:gd name="connsiteX2" fmla="*/ 726622 w 1151165"/>
              <a:gd name="connsiteY2" fmla="*/ 530680 h 1363437"/>
              <a:gd name="connsiteX3" fmla="*/ 1151165 w 1151165"/>
              <a:gd name="connsiteY3" fmla="*/ 0 h 1363437"/>
              <a:gd name="connsiteX0" fmla="*/ 0 w 1151165"/>
              <a:gd name="connsiteY0" fmla="*/ 1363437 h 1363437"/>
              <a:gd name="connsiteX1" fmla="*/ 386390 w 1151165"/>
              <a:gd name="connsiteY1" fmla="*/ 1134483 h 1363437"/>
              <a:gd name="connsiteX2" fmla="*/ 726622 w 1151165"/>
              <a:gd name="connsiteY2" fmla="*/ 530680 h 1363437"/>
              <a:gd name="connsiteX3" fmla="*/ 1151165 w 1151165"/>
              <a:gd name="connsiteY3" fmla="*/ 0 h 1363437"/>
              <a:gd name="connsiteX0" fmla="*/ 0 w 1151165"/>
              <a:gd name="connsiteY0" fmla="*/ 1363437 h 1363437"/>
              <a:gd name="connsiteX1" fmla="*/ 386390 w 1151165"/>
              <a:gd name="connsiteY1" fmla="*/ 1134483 h 1363437"/>
              <a:gd name="connsiteX2" fmla="*/ 770827 w 1151165"/>
              <a:gd name="connsiteY2" fmla="*/ 535006 h 1363437"/>
              <a:gd name="connsiteX3" fmla="*/ 1151165 w 1151165"/>
              <a:gd name="connsiteY3" fmla="*/ 0 h 1363437"/>
              <a:gd name="connsiteX0" fmla="*/ 0 w 1151165"/>
              <a:gd name="connsiteY0" fmla="*/ 1363437 h 1363437"/>
              <a:gd name="connsiteX1" fmla="*/ 386390 w 1151165"/>
              <a:gd name="connsiteY1" fmla="*/ 1134483 h 1363437"/>
              <a:gd name="connsiteX2" fmla="*/ 837135 w 1151165"/>
              <a:gd name="connsiteY2" fmla="*/ 396558 h 1363437"/>
              <a:gd name="connsiteX3" fmla="*/ 1151165 w 1151165"/>
              <a:gd name="connsiteY3" fmla="*/ 0 h 1363437"/>
              <a:gd name="connsiteX0" fmla="*/ 0 w 1112485"/>
              <a:gd name="connsiteY0" fmla="*/ 1372090 h 1372090"/>
              <a:gd name="connsiteX1" fmla="*/ 386390 w 1112485"/>
              <a:gd name="connsiteY1" fmla="*/ 1143136 h 1372090"/>
              <a:gd name="connsiteX2" fmla="*/ 837135 w 1112485"/>
              <a:gd name="connsiteY2" fmla="*/ 405211 h 1372090"/>
              <a:gd name="connsiteX3" fmla="*/ 1112485 w 1112485"/>
              <a:gd name="connsiteY3" fmla="*/ 0 h 1372090"/>
              <a:gd name="connsiteX0" fmla="*/ 0 w 1112485"/>
              <a:gd name="connsiteY0" fmla="*/ 1372090 h 1372090"/>
              <a:gd name="connsiteX1" fmla="*/ 386390 w 1112485"/>
              <a:gd name="connsiteY1" fmla="*/ 1143136 h 1372090"/>
              <a:gd name="connsiteX2" fmla="*/ 837135 w 1112485"/>
              <a:gd name="connsiteY2" fmla="*/ 405211 h 1372090"/>
              <a:gd name="connsiteX3" fmla="*/ 1112485 w 1112485"/>
              <a:gd name="connsiteY3" fmla="*/ 0 h 1372090"/>
              <a:gd name="connsiteX0" fmla="*/ 0 w 1112485"/>
              <a:gd name="connsiteY0" fmla="*/ 1372090 h 1372090"/>
              <a:gd name="connsiteX1" fmla="*/ 386390 w 1112485"/>
              <a:gd name="connsiteY1" fmla="*/ 1143136 h 1372090"/>
              <a:gd name="connsiteX2" fmla="*/ 837135 w 1112485"/>
              <a:gd name="connsiteY2" fmla="*/ 405211 h 1372090"/>
              <a:gd name="connsiteX3" fmla="*/ 1112485 w 1112485"/>
              <a:gd name="connsiteY3" fmla="*/ 0 h 1372090"/>
              <a:gd name="connsiteX0" fmla="*/ 0 w 1112485"/>
              <a:gd name="connsiteY0" fmla="*/ 1372090 h 1372090"/>
              <a:gd name="connsiteX1" fmla="*/ 386390 w 1112485"/>
              <a:gd name="connsiteY1" fmla="*/ 1143136 h 1372090"/>
              <a:gd name="connsiteX2" fmla="*/ 837135 w 1112485"/>
              <a:gd name="connsiteY2" fmla="*/ 405211 h 1372090"/>
              <a:gd name="connsiteX3" fmla="*/ 1112485 w 1112485"/>
              <a:gd name="connsiteY3" fmla="*/ 0 h 1372090"/>
              <a:gd name="connsiteX0" fmla="*/ 0 w 1112485"/>
              <a:gd name="connsiteY0" fmla="*/ 1372090 h 1372090"/>
              <a:gd name="connsiteX1" fmla="*/ 386390 w 1112485"/>
              <a:gd name="connsiteY1" fmla="*/ 1143136 h 1372090"/>
              <a:gd name="connsiteX2" fmla="*/ 837135 w 1112485"/>
              <a:gd name="connsiteY2" fmla="*/ 405211 h 1372090"/>
              <a:gd name="connsiteX3" fmla="*/ 1112485 w 1112485"/>
              <a:gd name="connsiteY3" fmla="*/ 0 h 1372090"/>
              <a:gd name="connsiteX0" fmla="*/ 0 w 1112485"/>
              <a:gd name="connsiteY0" fmla="*/ 1372090 h 1372090"/>
              <a:gd name="connsiteX1" fmla="*/ 386390 w 1112485"/>
              <a:gd name="connsiteY1" fmla="*/ 1143136 h 1372090"/>
              <a:gd name="connsiteX2" fmla="*/ 837135 w 1112485"/>
              <a:gd name="connsiteY2" fmla="*/ 405211 h 1372090"/>
              <a:gd name="connsiteX3" fmla="*/ 1112485 w 1112485"/>
              <a:gd name="connsiteY3" fmla="*/ 0 h 1372090"/>
              <a:gd name="connsiteX0" fmla="*/ 0 w 1112485"/>
              <a:gd name="connsiteY0" fmla="*/ 1372090 h 1372090"/>
              <a:gd name="connsiteX1" fmla="*/ 386390 w 1112485"/>
              <a:gd name="connsiteY1" fmla="*/ 1143136 h 1372090"/>
              <a:gd name="connsiteX2" fmla="*/ 837135 w 1112485"/>
              <a:gd name="connsiteY2" fmla="*/ 405211 h 1372090"/>
              <a:gd name="connsiteX3" fmla="*/ 1112485 w 1112485"/>
              <a:gd name="connsiteY3" fmla="*/ 0 h 1372090"/>
            </a:gdLst>
            <a:ahLst/>
            <a:cxnLst>
              <a:cxn ang="0">
                <a:pos x="connsiteX0" y="connsiteY0"/>
              </a:cxn>
              <a:cxn ang="0">
                <a:pos x="connsiteX1" y="connsiteY1"/>
              </a:cxn>
              <a:cxn ang="0">
                <a:pos x="connsiteX2" y="connsiteY2"/>
              </a:cxn>
              <a:cxn ang="0">
                <a:pos x="connsiteX3" y="connsiteY3"/>
              </a:cxn>
            </a:cxnLst>
            <a:rect l="l" t="t" r="r" b="b"/>
            <a:pathLst>
              <a:path w="1112485" h="1372090">
                <a:moveTo>
                  <a:pt x="0" y="1372090"/>
                </a:moveTo>
                <a:cubicBezTo>
                  <a:pt x="158523" y="1337392"/>
                  <a:pt x="246867" y="1304283"/>
                  <a:pt x="386390" y="1143136"/>
                </a:cubicBezTo>
                <a:cubicBezTo>
                  <a:pt x="525913" y="981989"/>
                  <a:pt x="753351" y="601643"/>
                  <a:pt x="837135" y="405211"/>
                </a:cubicBezTo>
                <a:cubicBezTo>
                  <a:pt x="937497" y="208779"/>
                  <a:pt x="983732" y="187117"/>
                  <a:pt x="1112485" y="0"/>
                </a:cubicBezTo>
              </a:path>
            </a:pathLst>
          </a:custGeom>
          <a:noFill/>
          <a:ln w="19050">
            <a:solidFill>
              <a:srgbClr val="0002F4"/>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25000">
              <a:ln>
                <a:noFill/>
              </a:ln>
              <a:solidFill>
                <a:schemeClr val="tx1"/>
              </a:solidFill>
              <a:effectLst/>
              <a:latin typeface="Times New Roman" pitchFamily="18" charset="0"/>
            </a:endParaRPr>
          </a:p>
        </p:txBody>
      </p:sp>
      <p:sp>
        <p:nvSpPr>
          <p:cNvPr id="18" name="Right Triangle 17"/>
          <p:cNvSpPr/>
          <p:nvPr/>
        </p:nvSpPr>
        <p:spPr>
          <a:xfrm flipH="1">
            <a:off x="4708215" y="3701765"/>
            <a:ext cx="2023100" cy="1097280"/>
          </a:xfrm>
          <a:prstGeom prst="rtTriangle">
            <a:avLst/>
          </a:prstGeom>
          <a:pattFill prst="wdDnDiag">
            <a:fgClr>
              <a:schemeClr val="accent1"/>
            </a:fgClr>
            <a:bgClr>
              <a:schemeClr val="bg1"/>
            </a:bgClr>
          </a:pattFill>
          <a:ln>
            <a:noFill/>
          </a:ln>
        </p:spPr>
        <p:txBody>
          <a:bodyPr wrap="square" lIns="0" tIns="0" rIns="0" bIns="0" rtlCol="0" anchor="ctr">
            <a:spAutoFit/>
          </a:bodyPr>
          <a:lstStyle/>
          <a:p>
            <a:pPr algn="ctr" eaLnBrk="1" hangingPunct="1">
              <a:spcBef>
                <a:spcPct val="20000"/>
              </a:spcBef>
              <a:buClr>
                <a:srgbClr val="CC9900"/>
              </a:buClr>
              <a:buSzPct val="70000"/>
            </a:pPr>
            <a:r>
              <a:rPr lang="en-US" sz="1100" baseline="0" dirty="0">
                <a:latin typeface="+mn-lt"/>
              </a:rPr>
              <a:t>Radiation modes</a:t>
            </a:r>
          </a:p>
        </p:txBody>
      </p:sp>
      <p:sp>
        <p:nvSpPr>
          <p:cNvPr id="20" name="Content Placeholder 19"/>
          <p:cNvSpPr txBox="1">
            <a:spLocks noGrp="1"/>
          </p:cNvSpPr>
          <p:nvPr>
            <p:ph idx="1"/>
          </p:nvPr>
        </p:nvSpPr>
        <p:spPr>
          <a:xfrm>
            <a:off x="663038" y="5132376"/>
            <a:ext cx="10490201" cy="1421928"/>
          </a:xfrm>
          <a:prstGeom prst="rect">
            <a:avLst/>
          </a:prstGeom>
          <a:noFill/>
        </p:spPr>
        <p:txBody>
          <a:bodyPr wrap="square" rtlCol="0">
            <a:spAutoFit/>
          </a:bodyPr>
          <a:lstStyle/>
          <a:p>
            <a:r>
              <a:rPr lang="en-US" sz="1600" baseline="0" dirty="0">
                <a:latin typeface="+mn-lt"/>
              </a:rPr>
              <a:t>For low frequencies</a:t>
            </a:r>
            <a:r>
              <a:rPr lang="en-US" sz="1600" dirty="0">
                <a:latin typeface="+mn-lt"/>
              </a:rPr>
              <a:t> (large </a:t>
            </a:r>
            <a:r>
              <a:rPr lang="en-US" sz="1600" dirty="0">
                <a:latin typeface="Symbol" panose="05050102010706020507" pitchFamily="18" charset="2"/>
              </a:rPr>
              <a:t>l</a:t>
            </a:r>
            <a:r>
              <a:rPr lang="en-US" sz="1600" dirty="0">
                <a:latin typeface="+mn-lt"/>
              </a:rPr>
              <a:t>) the mode is spatially large and extends significantly into the cladding thus the effective index is ver</a:t>
            </a:r>
            <a:r>
              <a:rPr lang="en-US" sz="1600" dirty="0"/>
              <a:t>y close to that of the cladding n</a:t>
            </a:r>
            <a:r>
              <a:rPr lang="en-US" sz="1600" baseline="-25000" dirty="0"/>
              <a:t>2</a:t>
            </a:r>
          </a:p>
          <a:p>
            <a:r>
              <a:rPr lang="en-US" sz="1600" dirty="0"/>
              <a:t>For high frequencies (short </a:t>
            </a:r>
            <a:r>
              <a:rPr lang="en-US" sz="1600" dirty="0">
                <a:latin typeface="Symbol" panose="05050102010706020507" pitchFamily="18" charset="2"/>
              </a:rPr>
              <a:t>l</a:t>
            </a:r>
            <a:r>
              <a:rPr lang="en-US" sz="1600" dirty="0"/>
              <a:t>) the mode is spatially confined to the core thus the effective index is very close to that of the core n</a:t>
            </a:r>
            <a:r>
              <a:rPr lang="en-US" sz="1600" baseline="-25000" dirty="0"/>
              <a:t>1</a:t>
            </a:r>
          </a:p>
          <a:p>
            <a:endParaRPr lang="en-US" sz="1600" baseline="0" dirty="0">
              <a:latin typeface="+mn-lt"/>
            </a:endParaRPr>
          </a:p>
        </p:txBody>
      </p:sp>
      <p:graphicFrame>
        <p:nvGraphicFramePr>
          <p:cNvPr id="19" name="Object 6"/>
          <p:cNvGraphicFramePr>
            <a:graphicFrameLocks noChangeAspect="1"/>
          </p:cNvGraphicFramePr>
          <p:nvPr>
            <p:extLst>
              <p:ext uri="{D42A27DB-BD31-4B8C-83A1-F6EECF244321}">
                <p14:modId xmlns:p14="http://schemas.microsoft.com/office/powerpoint/2010/main" val="4227180331"/>
              </p:ext>
            </p:extLst>
          </p:nvPr>
        </p:nvGraphicFramePr>
        <p:xfrm>
          <a:off x="2286000" y="1006918"/>
          <a:ext cx="1952625" cy="652462"/>
        </p:xfrm>
        <a:graphic>
          <a:graphicData uri="http://schemas.openxmlformats.org/presentationml/2006/ole">
            <mc:AlternateContent xmlns:mc="http://schemas.openxmlformats.org/markup-compatibility/2006">
              <mc:Choice xmlns:v="urn:schemas-microsoft-com:vml" Requires="v">
                <p:oleObj name="Equation" r:id="rId2" imgW="1320480" imgH="444240" progId="Equation.DSMT4">
                  <p:embed/>
                </p:oleObj>
              </mc:Choice>
              <mc:Fallback>
                <p:oleObj name="Equation" r:id="rId2" imgW="1320480" imgH="444240" progId="Equation.DSMT4">
                  <p:embed/>
                  <p:pic>
                    <p:nvPicPr>
                      <p:cNvPr id="7174" name="Object 6"/>
                      <p:cNvPicPr>
                        <a:picLocks noChangeAspect="1" noChangeArrowheads="1"/>
                      </p:cNvPicPr>
                      <p:nvPr/>
                    </p:nvPicPr>
                    <p:blipFill>
                      <a:blip r:embed="rId3"/>
                      <a:srcRect/>
                      <a:stretch>
                        <a:fillRect/>
                      </a:stretch>
                    </p:blipFill>
                    <p:spPr bwMode="auto">
                      <a:xfrm>
                        <a:off x="2286000" y="1006918"/>
                        <a:ext cx="1952625" cy="652462"/>
                      </a:xfrm>
                      <a:prstGeom prst="rect">
                        <a:avLst/>
                      </a:prstGeom>
                      <a:noFill/>
                      <a:ln w="12700">
                        <a:solidFill>
                          <a:srgbClr val="FFC000"/>
                        </a:solidFill>
                      </a:ln>
                    </p:spPr>
                  </p:pic>
                </p:oleObj>
              </mc:Fallback>
            </mc:AlternateContent>
          </a:graphicData>
        </a:graphic>
      </p:graphicFrame>
      <p:sp>
        <p:nvSpPr>
          <p:cNvPr id="3" name="Right Arrow 2"/>
          <p:cNvSpPr/>
          <p:nvPr/>
        </p:nvSpPr>
        <p:spPr>
          <a:xfrm>
            <a:off x="1752600" y="1153112"/>
            <a:ext cx="457200" cy="304800"/>
          </a:xfrm>
          <a:prstGeom prst="rightArrow">
            <a:avLst/>
          </a:prstGeom>
          <a:solidFill>
            <a:srgbClr val="D09E00"/>
          </a:solidFill>
          <a:ln w="15875">
            <a:solidFill>
              <a:srgbClr val="D09E00"/>
            </a:solidFill>
          </a:ln>
        </p:spPr>
        <p:txBody>
          <a:bodyPr wrap="square" rtlCol="0" anchor="ctr">
            <a:spAutoFit/>
          </a:bodyPr>
          <a:lstStyle/>
          <a:p>
            <a:pPr marL="233363" indent="-233363" algn="ctr" eaLnBrk="1" hangingPunct="1">
              <a:spcBef>
                <a:spcPct val="20000"/>
              </a:spcBef>
              <a:buClr>
                <a:srgbClr val="CC9900"/>
              </a:buClr>
              <a:buSzPct val="70000"/>
              <a:buFont typeface="Wingdings" pitchFamily="2" charset="2"/>
              <a:buChar char="n"/>
            </a:pPr>
            <a:endParaRPr lang="en-US" sz="1600" baseline="0" dirty="0">
              <a:latin typeface="+mn-lt"/>
            </a:endParaRPr>
          </a:p>
        </p:txBody>
      </p:sp>
      <p:graphicFrame>
        <p:nvGraphicFramePr>
          <p:cNvPr id="22" name="Object 6"/>
          <p:cNvGraphicFramePr>
            <a:graphicFrameLocks noChangeAspect="1"/>
          </p:cNvGraphicFramePr>
          <p:nvPr>
            <p:extLst>
              <p:ext uri="{D42A27DB-BD31-4B8C-83A1-F6EECF244321}">
                <p14:modId xmlns:p14="http://schemas.microsoft.com/office/powerpoint/2010/main" val="297745387"/>
              </p:ext>
            </p:extLst>
          </p:nvPr>
        </p:nvGraphicFramePr>
        <p:xfrm>
          <a:off x="631884" y="987868"/>
          <a:ext cx="995362" cy="671512"/>
        </p:xfrm>
        <a:graphic>
          <a:graphicData uri="http://schemas.openxmlformats.org/presentationml/2006/ole">
            <mc:AlternateContent xmlns:mc="http://schemas.openxmlformats.org/markup-compatibility/2006">
              <mc:Choice xmlns:v="urn:schemas-microsoft-com:vml" Requires="v">
                <p:oleObj name="Equation" r:id="rId4" imgW="672840" imgH="457200" progId="Equation.DSMT4">
                  <p:embed/>
                </p:oleObj>
              </mc:Choice>
              <mc:Fallback>
                <p:oleObj name="Equation" r:id="rId4" imgW="672840" imgH="457200" progId="Equation.DSMT4">
                  <p:embed/>
                  <p:pic>
                    <p:nvPicPr>
                      <p:cNvPr id="7174" name="Object 6"/>
                      <p:cNvPicPr>
                        <a:picLocks noChangeAspect="1" noChangeArrowheads="1"/>
                      </p:cNvPicPr>
                      <p:nvPr/>
                    </p:nvPicPr>
                    <p:blipFill>
                      <a:blip r:embed="rId5"/>
                      <a:srcRect/>
                      <a:stretch>
                        <a:fillRect/>
                      </a:stretch>
                    </p:blipFill>
                    <p:spPr bwMode="auto">
                      <a:xfrm>
                        <a:off x="631884" y="987868"/>
                        <a:ext cx="995362" cy="671512"/>
                      </a:xfrm>
                      <a:prstGeom prst="rect">
                        <a:avLst/>
                      </a:prstGeom>
                      <a:noFill/>
                      <a:ln w="12700">
                        <a:solidFill>
                          <a:srgbClr val="FFC000"/>
                        </a:solidFill>
                      </a:ln>
                    </p:spPr>
                  </p:pic>
                </p:oleObj>
              </mc:Fallback>
            </mc:AlternateContent>
          </a:graphicData>
        </a:graphic>
      </p:graphicFrame>
      <p:sp>
        <p:nvSpPr>
          <p:cNvPr id="21" name="Rectangle 20"/>
          <p:cNvSpPr/>
          <p:nvPr/>
        </p:nvSpPr>
        <p:spPr>
          <a:xfrm>
            <a:off x="5540623" y="3362954"/>
            <a:ext cx="671979" cy="400110"/>
          </a:xfrm>
          <a:prstGeom prst="rect">
            <a:avLst/>
          </a:prstGeom>
        </p:spPr>
        <p:txBody>
          <a:bodyPr wrap="none">
            <a:spAutoFit/>
          </a:bodyPr>
          <a:lstStyle/>
          <a:p>
            <a:r>
              <a:rPr lang="en-US" sz="2000" dirty="0">
                <a:latin typeface="Symbol" pitchFamily="18" charset="2"/>
              </a:rPr>
              <a:t>b(w)</a:t>
            </a:r>
          </a:p>
        </p:txBody>
      </p:sp>
      <p:sp>
        <p:nvSpPr>
          <p:cNvPr id="23" name="TextBox 22"/>
          <p:cNvSpPr txBox="1"/>
          <p:nvPr/>
        </p:nvSpPr>
        <p:spPr>
          <a:xfrm>
            <a:off x="4911605" y="2090474"/>
            <a:ext cx="1024639" cy="338554"/>
          </a:xfrm>
          <a:prstGeom prst="rect">
            <a:avLst/>
          </a:prstGeom>
          <a:noFill/>
        </p:spPr>
        <p:txBody>
          <a:bodyPr wrap="none" rtlCol="0">
            <a:spAutoFit/>
          </a:bodyPr>
          <a:lstStyle/>
          <a:p>
            <a:r>
              <a:rPr lang="en-US" sz="1600" dirty="0">
                <a:latin typeface="Symbol" pitchFamily="18" charset="2"/>
              </a:rPr>
              <a:t>b = </a:t>
            </a:r>
            <a:r>
              <a:rPr lang="en-US" sz="1600" dirty="0"/>
              <a:t>n</a:t>
            </a:r>
            <a:r>
              <a:rPr lang="en-US" sz="1600" baseline="-25000" dirty="0"/>
              <a:t>1</a:t>
            </a:r>
            <a:r>
              <a:rPr lang="en-US" sz="1600" dirty="0"/>
              <a:t> </a:t>
            </a:r>
            <a:r>
              <a:rPr lang="en-US" sz="1600" dirty="0">
                <a:latin typeface="Symbol" pitchFamily="18" charset="2"/>
              </a:rPr>
              <a:t>w</a:t>
            </a:r>
            <a:r>
              <a:rPr lang="en-US" sz="1600" dirty="0"/>
              <a:t>/c</a:t>
            </a:r>
            <a:endParaRPr lang="en-US" sz="1600" baseline="-25000" dirty="0"/>
          </a:p>
        </p:txBody>
      </p:sp>
      <p:cxnSp>
        <p:nvCxnSpPr>
          <p:cNvPr id="26" name="Straight Arrow Connector 25"/>
          <p:cNvCxnSpPr>
            <a:stCxn id="16" idx="1"/>
          </p:cNvCxnSpPr>
          <p:nvPr/>
        </p:nvCxnSpPr>
        <p:spPr bwMode="auto">
          <a:xfrm flipH="1" flipV="1">
            <a:off x="7044707" y="3596007"/>
            <a:ext cx="270860" cy="195507"/>
          </a:xfrm>
          <a:prstGeom prst="straightConnector1">
            <a:avLst/>
          </a:prstGeom>
          <a:solidFill>
            <a:schemeClr val="accent1"/>
          </a:solidFill>
          <a:ln w="12700" cap="flat" cmpd="sng" algn="ctr">
            <a:solidFill>
              <a:schemeClr val="tx1"/>
            </a:solidFill>
            <a:prstDash val="solid"/>
            <a:round/>
            <a:headEnd type="none" w="med" len="med"/>
            <a:tailEnd type="stealth"/>
          </a:ln>
          <a:effectLst/>
        </p:spPr>
      </p:cxnSp>
      <p:cxnSp>
        <p:nvCxnSpPr>
          <p:cNvPr id="28" name="Straight Arrow Connector 27"/>
          <p:cNvCxnSpPr>
            <a:stCxn id="23" idx="2"/>
          </p:cNvCxnSpPr>
          <p:nvPr/>
        </p:nvCxnSpPr>
        <p:spPr bwMode="auto">
          <a:xfrm>
            <a:off x="5423925" y="2429028"/>
            <a:ext cx="75011" cy="825109"/>
          </a:xfrm>
          <a:prstGeom prst="straightConnector1">
            <a:avLst/>
          </a:prstGeom>
          <a:solidFill>
            <a:schemeClr val="accent1"/>
          </a:solidFill>
          <a:ln w="12700" cap="flat" cmpd="sng" algn="ctr">
            <a:solidFill>
              <a:schemeClr val="tx1"/>
            </a:solidFill>
            <a:prstDash val="solid"/>
            <a:round/>
            <a:headEnd type="none" w="med" len="med"/>
            <a:tailEnd type="stealth"/>
          </a:ln>
          <a:effectLst/>
        </p:spPr>
      </p:cxnSp>
      <p:sp>
        <p:nvSpPr>
          <p:cNvPr id="34" name="TextBox 33"/>
          <p:cNvSpPr txBox="1"/>
          <p:nvPr/>
        </p:nvSpPr>
        <p:spPr>
          <a:xfrm>
            <a:off x="8472965" y="1841094"/>
            <a:ext cx="3280152" cy="584775"/>
          </a:xfrm>
          <a:prstGeom prst="rect">
            <a:avLst/>
          </a:prstGeom>
          <a:noFill/>
        </p:spPr>
        <p:txBody>
          <a:bodyPr wrap="square" rtlCol="0">
            <a:spAutoFit/>
          </a:bodyPr>
          <a:lstStyle/>
          <a:p>
            <a:r>
              <a:rPr lang="en-US" sz="1600" dirty="0">
                <a:latin typeface="+mn-lt"/>
              </a:rPr>
              <a:t>Knowledge of </a:t>
            </a:r>
            <a:r>
              <a:rPr lang="en-US" sz="1600" dirty="0">
                <a:latin typeface="Symbol" panose="05050102010706020507" pitchFamily="18" charset="2"/>
              </a:rPr>
              <a:t>b(w)</a:t>
            </a:r>
            <a:r>
              <a:rPr lang="en-US" sz="1600" dirty="0">
                <a:latin typeface="+mn-lt"/>
              </a:rPr>
              <a:t> is required to understand signal propagation</a:t>
            </a:r>
            <a:endParaRPr lang="en-US" sz="1600" baseline="0" dirty="0">
              <a:latin typeface="+mn-lt"/>
            </a:endParaRPr>
          </a:p>
        </p:txBody>
      </p:sp>
      <p:sp>
        <p:nvSpPr>
          <p:cNvPr id="35" name="TextBox 34"/>
          <p:cNvSpPr txBox="1"/>
          <p:nvPr/>
        </p:nvSpPr>
        <p:spPr>
          <a:xfrm>
            <a:off x="8610601" y="3902635"/>
            <a:ext cx="2895600" cy="830997"/>
          </a:xfrm>
          <a:prstGeom prst="rect">
            <a:avLst/>
          </a:prstGeom>
          <a:noFill/>
        </p:spPr>
        <p:txBody>
          <a:bodyPr wrap="square" rtlCol="0">
            <a:spAutoFit/>
          </a:bodyPr>
          <a:lstStyle/>
          <a:p>
            <a:r>
              <a:rPr lang="en-US" sz="1600" dirty="0">
                <a:latin typeface="+mn-lt"/>
              </a:rPr>
              <a:t>n</a:t>
            </a:r>
            <a:r>
              <a:rPr lang="en-US" sz="1600" baseline="-25000" dirty="0"/>
              <a:t>1</a:t>
            </a:r>
            <a:r>
              <a:rPr lang="en-US" sz="1600" dirty="0">
                <a:latin typeface="+mn-lt"/>
              </a:rPr>
              <a:t> and n</a:t>
            </a:r>
            <a:r>
              <a:rPr lang="en-US" sz="1600" baseline="-25000" dirty="0">
                <a:latin typeface="+mn-lt"/>
              </a:rPr>
              <a:t>2</a:t>
            </a:r>
            <a:r>
              <a:rPr lang="en-US" sz="1600" dirty="0">
                <a:latin typeface="+mn-lt"/>
              </a:rPr>
              <a:t> are functions of </a:t>
            </a:r>
            <a:r>
              <a:rPr lang="en-US" sz="1600" dirty="0">
                <a:latin typeface="Symbol" panose="05050102010706020507" pitchFamily="18" charset="2"/>
              </a:rPr>
              <a:t>w</a:t>
            </a:r>
          </a:p>
          <a:p>
            <a:r>
              <a:rPr lang="en-US" sz="1600" dirty="0">
                <a:latin typeface="+mn-lt"/>
              </a:rPr>
              <a:t>In the figure we neglect this dependence</a:t>
            </a:r>
          </a:p>
        </p:txBody>
      </p:sp>
      <p:sp>
        <p:nvSpPr>
          <p:cNvPr id="6" name="Footer Placeholder 5"/>
          <p:cNvSpPr>
            <a:spLocks noGrp="1"/>
          </p:cNvSpPr>
          <p:nvPr>
            <p:ph type="ftr" sz="quarter" idx="10"/>
          </p:nvPr>
        </p:nvSpPr>
        <p:spPr/>
        <p:txBody>
          <a:bodyPr/>
          <a:lstStyle/>
          <a:p>
            <a:r>
              <a:rPr lang="en-US"/>
              <a:t>Georgia Institute of Technology</a:t>
            </a:r>
            <a:endParaRPr lang="en-US" dirty="0"/>
          </a:p>
        </p:txBody>
      </p:sp>
      <p:sp>
        <p:nvSpPr>
          <p:cNvPr id="7" name="Slide Number Placeholder 6"/>
          <p:cNvSpPr>
            <a:spLocks noGrp="1"/>
          </p:cNvSpPr>
          <p:nvPr>
            <p:ph type="sldNum" sz="quarter" idx="11"/>
          </p:nvPr>
        </p:nvSpPr>
        <p:spPr/>
        <p:txBody>
          <a:bodyPr/>
          <a:lstStyle/>
          <a:p>
            <a:r>
              <a:rPr lang="en-US"/>
              <a:t>ECE6543 L4     S. E. Ralph      </a:t>
            </a:r>
            <a:fld id="{2AA89EEF-5204-5C4B-B53B-B7AA7FE8B4D0}" type="slidenum">
              <a:rPr lang="en-US" smtClean="0"/>
              <a:pPr/>
              <a:t>14</a:t>
            </a:fld>
            <a:endParaRPr lang="en-US" dirty="0"/>
          </a:p>
        </p:txBody>
      </p:sp>
    </p:spTree>
    <p:extLst>
      <p:ext uri="{BB962C8B-B14F-4D97-AF65-F5344CB8AC3E}">
        <p14:creationId xmlns:p14="http://schemas.microsoft.com/office/powerpoint/2010/main" val="4191952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876800" y="3276600"/>
            <a:ext cx="2667000" cy="1066800"/>
          </a:xfrm>
        </p:spPr>
        <p:txBody>
          <a:bodyPr>
            <a:normAutofit/>
          </a:bodyPr>
          <a:lstStyle/>
          <a:p>
            <a:pPr marL="0" indent="0">
              <a:buNone/>
            </a:pPr>
            <a:r>
              <a:rPr lang="en-US" sz="2400" dirty="0"/>
              <a:t>Fiber Modes</a:t>
            </a:r>
          </a:p>
        </p:txBody>
      </p:sp>
      <p:sp>
        <p:nvSpPr>
          <p:cNvPr id="3" name="Footer Placeholder 2"/>
          <p:cNvSpPr>
            <a:spLocks noGrp="1"/>
          </p:cNvSpPr>
          <p:nvPr>
            <p:ph type="ftr" sz="quarter" idx="10"/>
          </p:nvPr>
        </p:nvSpPr>
        <p:spPr/>
        <p:txBody>
          <a:bodyPr/>
          <a:lstStyle/>
          <a:p>
            <a:r>
              <a:rPr lang="en-US"/>
              <a:t>Georgia Institute of Technology</a:t>
            </a:r>
            <a:endParaRPr lang="en-US" dirty="0"/>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15</a:t>
            </a:fld>
            <a:endParaRPr lang="en-US" dirty="0"/>
          </a:p>
        </p:txBody>
      </p:sp>
    </p:spTree>
    <p:extLst>
      <p:ext uri="{BB962C8B-B14F-4D97-AF65-F5344CB8AC3E}">
        <p14:creationId xmlns:p14="http://schemas.microsoft.com/office/powerpoint/2010/main" val="2110817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376" y="195357"/>
            <a:ext cx="8991600" cy="533400"/>
          </a:xfrm>
        </p:spPr>
        <p:txBody>
          <a:bodyPr/>
          <a:lstStyle/>
          <a:p>
            <a:r>
              <a:rPr lang="en-US" dirty="0"/>
              <a:t>Fiber Modes and Waveguide Dispersion </a:t>
            </a:r>
            <a:r>
              <a:rPr lang="en-US" sz="2400" dirty="0"/>
              <a:t>(summary)</a:t>
            </a:r>
          </a:p>
        </p:txBody>
      </p:sp>
      <p:sp>
        <p:nvSpPr>
          <p:cNvPr id="3" name="Content Placeholder 2"/>
          <p:cNvSpPr>
            <a:spLocks noGrp="1"/>
          </p:cNvSpPr>
          <p:nvPr>
            <p:ph idx="1"/>
          </p:nvPr>
        </p:nvSpPr>
        <p:spPr>
          <a:xfrm>
            <a:off x="457200" y="990600"/>
            <a:ext cx="11480800" cy="5334000"/>
          </a:xfrm>
        </p:spPr>
        <p:txBody>
          <a:bodyPr>
            <a:normAutofit/>
          </a:bodyPr>
          <a:lstStyle/>
          <a:p>
            <a:pPr eaLnBrk="1" hangingPunct="1"/>
            <a:r>
              <a:rPr lang="en-US" sz="1800" dirty="0"/>
              <a:t>For a given mode, the group velocity depends on the wavelength (even if the material dispersion is negligible)</a:t>
            </a:r>
          </a:p>
          <a:p>
            <a:pPr lvl="1" eaLnBrk="1" hangingPunct="1">
              <a:buClrTx/>
              <a:buSzPct val="135000"/>
              <a:buFont typeface="Arial" pitchFamily="34" charset="0"/>
              <a:buChar char="–"/>
            </a:pPr>
            <a:r>
              <a:rPr lang="en-US" sz="1600" dirty="0"/>
              <a:t>The precise mode field distribution changes slightly when the wavelength changes</a:t>
            </a:r>
          </a:p>
          <a:p>
            <a:pPr lvl="1" eaLnBrk="1" hangingPunct="1">
              <a:buClrTx/>
              <a:buSzPct val="135000"/>
              <a:buFont typeface="Arial" pitchFamily="34" charset="0"/>
              <a:buChar char="–"/>
            </a:pPr>
            <a:r>
              <a:rPr lang="en-US" sz="1600" dirty="0"/>
              <a:t>The relative fraction of the electric field in the core versus cladding changes</a:t>
            </a:r>
          </a:p>
          <a:p>
            <a:pPr lvl="1" eaLnBrk="1" hangingPunct="1">
              <a:buClrTx/>
              <a:buSzPct val="135000"/>
              <a:buFont typeface="Arial" pitchFamily="34" charset="0"/>
              <a:buChar char="–"/>
            </a:pPr>
            <a:r>
              <a:rPr lang="en-US" sz="1600" dirty="0"/>
              <a:t>Thus the </a:t>
            </a:r>
            <a:r>
              <a:rPr lang="en-US" sz="1600" i="1" dirty="0"/>
              <a:t>effective index </a:t>
            </a:r>
            <a:r>
              <a:rPr lang="en-US" sz="1600" dirty="0"/>
              <a:t>changes and the group velocity must change</a:t>
            </a:r>
          </a:p>
          <a:p>
            <a:pPr eaLnBrk="1" hangingPunct="1"/>
            <a:endParaRPr lang="en-US" sz="1800" dirty="0"/>
          </a:p>
          <a:p>
            <a:pPr eaLnBrk="1" hangingPunct="1"/>
            <a:r>
              <a:rPr lang="en-US" sz="1800" dirty="0"/>
              <a:t>We need to determine the mode field profile and </a:t>
            </a:r>
            <a:r>
              <a:rPr lang="en-US" sz="1800" dirty="0">
                <a:latin typeface="Symbol" panose="05050102010706020507" pitchFamily="18" charset="2"/>
              </a:rPr>
              <a:t>b(w)</a:t>
            </a:r>
            <a:r>
              <a:rPr lang="en-US" sz="1800" dirty="0"/>
              <a:t> in fibers</a:t>
            </a:r>
          </a:p>
          <a:p>
            <a:pPr lvl="1" eaLnBrk="1" hangingPunct="1">
              <a:buClrTx/>
              <a:buSzPct val="135000"/>
              <a:buFont typeface="Arial" pitchFamily="34" charset="0"/>
              <a:buChar char="–"/>
            </a:pPr>
            <a:r>
              <a:rPr lang="en-US" sz="1600" dirty="0"/>
              <a:t>The solution is analytic for step index fibers but is typically solved numerically </a:t>
            </a:r>
          </a:p>
          <a:p>
            <a:pPr lvl="1" eaLnBrk="1" hangingPunct="1">
              <a:buClrTx/>
              <a:buSzPct val="135000"/>
              <a:buFont typeface="Arial" pitchFamily="34" charset="0"/>
              <a:buChar char="–"/>
            </a:pPr>
            <a:r>
              <a:rPr lang="en-US" sz="1600" dirty="0"/>
              <a:t>We start with the wave equation (</a:t>
            </a:r>
            <a:r>
              <a:rPr lang="en-US" sz="1600" i="1" dirty="0"/>
              <a:t>Helmholtz</a:t>
            </a:r>
            <a:r>
              <a:rPr lang="en-US" sz="1600" dirty="0"/>
              <a:t> equation) in cylindrical coordinates</a:t>
            </a:r>
          </a:p>
          <a:p>
            <a:pPr lvl="1" eaLnBrk="1" hangingPunct="1">
              <a:buClrTx/>
              <a:buSzPct val="135000"/>
              <a:buFont typeface="Arial" pitchFamily="34" charset="0"/>
              <a:buChar char="–"/>
            </a:pPr>
            <a:r>
              <a:rPr lang="en-US" sz="1600" dirty="0"/>
              <a:t>The 3D wave equation</a:t>
            </a:r>
            <a:endParaRPr lang="en-US" dirty="0"/>
          </a:p>
          <a:p>
            <a:pPr lvl="1" eaLnBrk="1" hangingPunct="1">
              <a:buClrTx/>
              <a:buSzPct val="135000"/>
              <a:buFont typeface="Arial" pitchFamily="34" charset="0"/>
              <a:buChar char="–"/>
            </a:pPr>
            <a:endParaRPr lang="en-US" dirty="0"/>
          </a:p>
          <a:p>
            <a:pPr lvl="1">
              <a:buClrTx/>
              <a:buSzPct val="135000"/>
            </a:pPr>
            <a:r>
              <a:rPr lang="en-US" sz="1600" dirty="0"/>
              <a:t>becomes:</a:t>
            </a:r>
          </a:p>
          <a:p>
            <a:pPr lvl="1" eaLnBrk="1" hangingPunct="1">
              <a:buClrTx/>
              <a:buSzPct val="135000"/>
              <a:buFont typeface="Arial" pitchFamily="34" charset="0"/>
              <a:buChar char="–"/>
            </a:pPr>
            <a:endParaRPr lang="en-US" dirty="0"/>
          </a:p>
          <a:p>
            <a:pPr lvl="1" eaLnBrk="1" hangingPunct="1">
              <a:buClrTx/>
              <a:buSzPct val="135000"/>
              <a:buFont typeface="Arial" pitchFamily="34" charset="0"/>
              <a:buChar char="–"/>
            </a:pPr>
            <a:endParaRPr lang="en-US" dirty="0"/>
          </a:p>
          <a:p>
            <a:pPr eaLnBrk="1" hangingPunct="1"/>
            <a:r>
              <a:rPr lang="en-US" sz="1800" dirty="0"/>
              <a:t>We have written just the axial component </a:t>
            </a:r>
            <a:r>
              <a:rPr lang="en-US" sz="1800" i="1" dirty="0" err="1">
                <a:latin typeface="Times New Roman" pitchFamily="18" charset="0"/>
                <a:cs typeface="Times New Roman" pitchFamily="18" charset="0"/>
              </a:rPr>
              <a:t>E</a:t>
            </a:r>
            <a:r>
              <a:rPr lang="en-US" sz="1800" i="1" baseline="-25000" dirty="0" err="1">
                <a:latin typeface="Times New Roman" pitchFamily="18" charset="0"/>
                <a:cs typeface="Times New Roman" pitchFamily="18" charset="0"/>
              </a:rPr>
              <a:t>z</a:t>
            </a:r>
            <a:r>
              <a:rPr lang="en-US" sz="1800" dirty="0"/>
              <a:t>, there are of course six variables </a:t>
            </a:r>
            <a:r>
              <a:rPr lang="en-US" sz="1800" i="1" dirty="0" err="1">
                <a:latin typeface="Times New Roman" pitchFamily="18" charset="0"/>
                <a:cs typeface="Times New Roman" pitchFamily="18" charset="0"/>
              </a:rPr>
              <a:t>E</a:t>
            </a:r>
            <a:r>
              <a:rPr lang="en-US" sz="1800" i="1" baseline="-25000" dirty="0" err="1">
                <a:latin typeface="Times New Roman" pitchFamily="18" charset="0"/>
                <a:cs typeface="Times New Roman" pitchFamily="18" charset="0"/>
              </a:rPr>
              <a:t>z</a:t>
            </a:r>
            <a:r>
              <a:rPr lang="en-US" sz="1800" i="1" dirty="0">
                <a:latin typeface="Times New Roman" pitchFamily="18" charset="0"/>
                <a:cs typeface="Times New Roman" pitchFamily="18" charset="0"/>
              </a:rPr>
              <a:t>, </a:t>
            </a:r>
            <a:r>
              <a:rPr lang="en-US" sz="1800" i="1" dirty="0" err="1">
                <a:latin typeface="Times New Roman" pitchFamily="18" charset="0"/>
                <a:cs typeface="Times New Roman" pitchFamily="18" charset="0"/>
              </a:rPr>
              <a:t>E</a:t>
            </a:r>
            <a:r>
              <a:rPr lang="en-US" sz="1800" i="1" baseline="-25000" dirty="0" err="1">
                <a:latin typeface="Symbol" pitchFamily="18" charset="2"/>
                <a:cs typeface="Times New Roman" pitchFamily="18" charset="0"/>
              </a:rPr>
              <a:t>r</a:t>
            </a:r>
            <a:r>
              <a:rPr lang="en-US" sz="1800" i="1" dirty="0">
                <a:latin typeface="Times New Roman" pitchFamily="18" charset="0"/>
                <a:cs typeface="Times New Roman" pitchFamily="18" charset="0"/>
              </a:rPr>
              <a:t>, </a:t>
            </a:r>
            <a:r>
              <a:rPr lang="en-US" sz="1800" i="1" dirty="0" err="1">
                <a:latin typeface="Times New Roman" pitchFamily="18" charset="0"/>
                <a:cs typeface="Times New Roman" pitchFamily="18" charset="0"/>
              </a:rPr>
              <a:t>E</a:t>
            </a:r>
            <a:r>
              <a:rPr lang="en-US" sz="1800" i="1" baseline="-25000" dirty="0" err="1">
                <a:latin typeface="Symbol" pitchFamily="18" charset="2"/>
                <a:cs typeface="Times New Roman" pitchFamily="18" charset="0"/>
              </a:rPr>
              <a:t>f</a:t>
            </a:r>
            <a:r>
              <a:rPr lang="en-US" sz="1800" i="1" dirty="0">
                <a:latin typeface="Times New Roman" pitchFamily="18" charset="0"/>
                <a:cs typeface="Times New Roman" pitchFamily="18" charset="0"/>
              </a:rPr>
              <a:t>  </a:t>
            </a:r>
            <a:r>
              <a:rPr lang="en-US" sz="1800" i="1" dirty="0">
                <a:cs typeface="Times New Roman" pitchFamily="18" charset="0"/>
              </a:rPr>
              <a:t>and </a:t>
            </a:r>
            <a:r>
              <a:rPr lang="en-US" sz="1800" i="1" dirty="0">
                <a:latin typeface="Times New Roman" pitchFamily="18" charset="0"/>
                <a:cs typeface="Times New Roman" pitchFamily="18" charset="0"/>
              </a:rPr>
              <a:t> H</a:t>
            </a:r>
            <a:r>
              <a:rPr lang="en-US" sz="1800" i="1" baseline="-25000" dirty="0">
                <a:latin typeface="Times New Roman" pitchFamily="18" charset="0"/>
                <a:cs typeface="Times New Roman" pitchFamily="18" charset="0"/>
              </a:rPr>
              <a:t>z</a:t>
            </a:r>
            <a:r>
              <a:rPr lang="en-US" sz="1800" i="1" dirty="0">
                <a:latin typeface="Times New Roman" pitchFamily="18" charset="0"/>
                <a:cs typeface="Times New Roman" pitchFamily="18" charset="0"/>
              </a:rPr>
              <a:t>, </a:t>
            </a:r>
            <a:r>
              <a:rPr lang="en-US" sz="1800" i="1" dirty="0" err="1">
                <a:latin typeface="Times New Roman" pitchFamily="18" charset="0"/>
                <a:cs typeface="Times New Roman" pitchFamily="18" charset="0"/>
              </a:rPr>
              <a:t>H</a:t>
            </a:r>
            <a:r>
              <a:rPr lang="en-US" sz="1800" i="1" baseline="-25000" dirty="0" err="1">
                <a:latin typeface="Symbol" pitchFamily="18" charset="2"/>
                <a:cs typeface="Times New Roman" pitchFamily="18" charset="0"/>
              </a:rPr>
              <a:t>r</a:t>
            </a:r>
            <a:r>
              <a:rPr lang="en-US" sz="1800" i="1" dirty="0">
                <a:latin typeface="Times New Roman" pitchFamily="18" charset="0"/>
                <a:cs typeface="Times New Roman" pitchFamily="18" charset="0"/>
              </a:rPr>
              <a:t>, </a:t>
            </a:r>
            <a:r>
              <a:rPr lang="en-US" sz="1800" i="1" dirty="0" err="1">
                <a:latin typeface="Times New Roman" pitchFamily="18" charset="0"/>
                <a:cs typeface="Times New Roman" pitchFamily="18" charset="0"/>
              </a:rPr>
              <a:t>H</a:t>
            </a:r>
            <a:r>
              <a:rPr lang="en-US" sz="1800" i="1" baseline="-25000" dirty="0" err="1">
                <a:latin typeface="Symbol" pitchFamily="18" charset="2"/>
                <a:cs typeface="Times New Roman" pitchFamily="18" charset="0"/>
              </a:rPr>
              <a:t>f</a:t>
            </a:r>
            <a:r>
              <a:rPr lang="en-US" sz="1800" baseline="-25000" dirty="0">
                <a:latin typeface="Symbol" pitchFamily="18" charset="2"/>
              </a:rPr>
              <a:t> ,  </a:t>
            </a:r>
            <a:r>
              <a:rPr lang="en-US" sz="1800" dirty="0"/>
              <a:t>but only two are independent</a:t>
            </a:r>
          </a:p>
          <a:p>
            <a:pPr eaLnBrk="1" hangingPunct="1"/>
            <a:r>
              <a:rPr lang="en-US" sz="1800" dirty="0"/>
              <a:t>The frequency dependence is not explicitly written</a:t>
            </a:r>
          </a:p>
          <a:p>
            <a:pPr lvl="1" eaLnBrk="1" hangingPunct="1">
              <a:buClrTx/>
              <a:buSzPct val="135000"/>
              <a:buFont typeface="Arial" pitchFamily="34" charset="0"/>
              <a:buChar char="–"/>
            </a:pPr>
            <a:endParaRPr lang="en-US" dirty="0"/>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635085011"/>
              </p:ext>
            </p:extLst>
          </p:nvPr>
        </p:nvGraphicFramePr>
        <p:xfrm>
          <a:off x="2438400" y="3981251"/>
          <a:ext cx="4724400" cy="714375"/>
        </p:xfrm>
        <a:graphic>
          <a:graphicData uri="http://schemas.openxmlformats.org/presentationml/2006/ole">
            <mc:AlternateContent xmlns:mc="http://schemas.openxmlformats.org/markup-compatibility/2006">
              <mc:Choice xmlns:v="urn:schemas-microsoft-com:vml" Requires="v">
                <p:oleObj name="Equation" r:id="rId2" imgW="3022600" imgH="457200" progId="Equation.3">
                  <p:embed/>
                </p:oleObj>
              </mc:Choice>
              <mc:Fallback>
                <p:oleObj name="Equation" r:id="rId2" imgW="3022600" imgH="457200" progId="Equation.3">
                  <p:embed/>
                  <p:pic>
                    <p:nvPicPr>
                      <p:cNvPr id="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981251"/>
                        <a:ext cx="47244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799601208"/>
              </p:ext>
            </p:extLst>
          </p:nvPr>
        </p:nvGraphicFramePr>
        <p:xfrm>
          <a:off x="7772400" y="3965376"/>
          <a:ext cx="1905000" cy="730250"/>
        </p:xfrm>
        <a:graphic>
          <a:graphicData uri="http://schemas.openxmlformats.org/presentationml/2006/ole">
            <mc:AlternateContent xmlns:mc="http://schemas.openxmlformats.org/markup-compatibility/2006">
              <mc:Choice xmlns:v="urn:schemas-microsoft-com:vml" Requires="v">
                <p:oleObj name="Equation" r:id="rId4" imgW="1269449" imgH="482391" progId="Equation.3">
                  <p:embed/>
                </p:oleObj>
              </mc:Choice>
              <mc:Fallback>
                <p:oleObj name="Equation" r:id="rId4" imgW="1269449" imgH="482391" progId="Equation.3">
                  <p:embed/>
                  <p:pic>
                    <p:nvPicPr>
                      <p:cNvPr id="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3965376"/>
                        <a:ext cx="190500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10458876" y="4291789"/>
            <a:ext cx="1461539" cy="307777"/>
          </a:xfrm>
          <a:prstGeom prst="rect">
            <a:avLst/>
          </a:prstGeom>
          <a:noFill/>
        </p:spPr>
        <p:txBody>
          <a:bodyPr wrap="square" lIns="0" tIns="0" rIns="0" bIns="0" rtlCol="0">
            <a:spAutoFit/>
          </a:bodyPr>
          <a:lstStyle/>
          <a:p>
            <a:r>
              <a:rPr lang="en-US" sz="2000" i="1" dirty="0" err="1">
                <a:cs typeface="Times New Roman" panose="02020603050405020304" pitchFamily="18" charset="0"/>
              </a:rPr>
              <a:t>k</a:t>
            </a:r>
            <a:r>
              <a:rPr lang="en-US" sz="2000" i="1" baseline="-25000" dirty="0" err="1">
                <a:latin typeface="Symbol" panose="05050102010706020507" pitchFamily="18" charset="2"/>
                <a:cs typeface="Times New Roman" panose="02020603050405020304" pitchFamily="18" charset="0"/>
              </a:rPr>
              <a:t>o</a:t>
            </a:r>
            <a:r>
              <a:rPr lang="en-US" sz="2000" i="1" baseline="-25000" dirty="0">
                <a:latin typeface="Symbol" panose="05050102010706020507" pitchFamily="18" charset="2"/>
                <a:cs typeface="Times New Roman" panose="02020603050405020304" pitchFamily="18" charset="0"/>
              </a:rPr>
              <a:t> </a:t>
            </a:r>
            <a:r>
              <a:rPr lang="en-US" sz="2000" dirty="0">
                <a:latin typeface="Symbol" panose="05050102010706020507" pitchFamily="18" charset="2"/>
              </a:rPr>
              <a:t>= 2p/l</a:t>
            </a:r>
            <a:r>
              <a:rPr lang="en-US" sz="2000" baseline="-25000" dirty="0">
                <a:latin typeface="Symbol" panose="05050102010706020507" pitchFamily="18" charset="2"/>
              </a:rPr>
              <a:t>o</a:t>
            </a:r>
          </a:p>
        </p:txBody>
      </p:sp>
      <p:sp>
        <p:nvSpPr>
          <p:cNvPr id="5" name="TextBox 4"/>
          <p:cNvSpPr txBox="1"/>
          <p:nvPr/>
        </p:nvSpPr>
        <p:spPr>
          <a:xfrm>
            <a:off x="3200400" y="4800600"/>
            <a:ext cx="2444900" cy="307777"/>
          </a:xfrm>
          <a:prstGeom prst="rect">
            <a:avLst/>
          </a:prstGeom>
          <a:noFill/>
        </p:spPr>
        <p:txBody>
          <a:bodyPr wrap="none" rtlCol="0">
            <a:spAutoFit/>
          </a:bodyPr>
          <a:lstStyle/>
          <a:p>
            <a:r>
              <a:rPr lang="en-US" sz="1400" dirty="0">
                <a:latin typeface="+mn-lt"/>
              </a:rPr>
              <a:t>Equivalent to Keiser </a:t>
            </a:r>
            <a:r>
              <a:rPr lang="en-US" sz="1400" dirty="0" err="1">
                <a:latin typeface="+mn-lt"/>
              </a:rPr>
              <a:t>Eq</a:t>
            </a:r>
            <a:r>
              <a:rPr lang="en-US" sz="1400" dirty="0">
                <a:latin typeface="+mn-lt"/>
              </a:rPr>
              <a:t> 2.36</a:t>
            </a:r>
          </a:p>
        </p:txBody>
      </p:sp>
      <p:graphicFrame>
        <p:nvGraphicFramePr>
          <p:cNvPr id="13" name="Object 12"/>
          <p:cNvGraphicFramePr>
            <a:graphicFrameLocks noChangeAspect="1"/>
          </p:cNvGraphicFramePr>
          <p:nvPr>
            <p:extLst>
              <p:ext uri="{D42A27DB-BD31-4B8C-83A1-F6EECF244321}">
                <p14:modId xmlns:p14="http://schemas.microsoft.com/office/powerpoint/2010/main" val="282525736"/>
              </p:ext>
            </p:extLst>
          </p:nvPr>
        </p:nvGraphicFramePr>
        <p:xfrm>
          <a:off x="3124200" y="3506227"/>
          <a:ext cx="1627160" cy="306099"/>
        </p:xfrm>
        <a:graphic>
          <a:graphicData uri="http://schemas.openxmlformats.org/presentationml/2006/ole">
            <mc:AlternateContent xmlns:mc="http://schemas.openxmlformats.org/markup-compatibility/2006">
              <mc:Choice xmlns:v="urn:schemas-microsoft-com:vml" Requires="v">
                <p:oleObj name="Equation" r:id="rId6" imgW="1282680" imgH="241200" progId="Equation.DSMT4">
                  <p:embed/>
                </p:oleObj>
              </mc:Choice>
              <mc:Fallback>
                <p:oleObj name="Equation" r:id="rId6" imgW="1282680" imgH="241200" progId="Equation.DSMT4">
                  <p:embed/>
                  <p:pic>
                    <p:nvPicPr>
                      <p:cNvPr id="5" name="Object 4"/>
                      <p:cNvPicPr/>
                      <p:nvPr/>
                    </p:nvPicPr>
                    <p:blipFill>
                      <a:blip r:embed="rId7"/>
                      <a:stretch>
                        <a:fillRect/>
                      </a:stretch>
                    </p:blipFill>
                    <p:spPr>
                      <a:xfrm>
                        <a:off x="3124200" y="3506227"/>
                        <a:ext cx="1627160" cy="306099"/>
                      </a:xfrm>
                      <a:prstGeom prst="rect">
                        <a:avLst/>
                      </a:prstGeom>
                    </p:spPr>
                  </p:pic>
                </p:oleObj>
              </mc:Fallback>
            </mc:AlternateContent>
          </a:graphicData>
        </a:graphic>
      </p:graphicFrame>
      <p:sp>
        <p:nvSpPr>
          <p:cNvPr id="10" name="Footer Placeholder 9"/>
          <p:cNvSpPr>
            <a:spLocks noGrp="1"/>
          </p:cNvSpPr>
          <p:nvPr>
            <p:ph type="ftr" sz="quarter" idx="10"/>
          </p:nvPr>
        </p:nvSpPr>
        <p:spPr/>
        <p:txBody>
          <a:bodyPr/>
          <a:lstStyle/>
          <a:p>
            <a:r>
              <a:rPr lang="en-US"/>
              <a:t>Georgia Institute of Technology</a:t>
            </a:r>
            <a:endParaRPr lang="en-US" dirty="0"/>
          </a:p>
        </p:txBody>
      </p:sp>
      <p:sp>
        <p:nvSpPr>
          <p:cNvPr id="11" name="Slide Number Placeholder 10"/>
          <p:cNvSpPr>
            <a:spLocks noGrp="1"/>
          </p:cNvSpPr>
          <p:nvPr>
            <p:ph type="sldNum" sz="quarter" idx="11"/>
          </p:nvPr>
        </p:nvSpPr>
        <p:spPr/>
        <p:txBody>
          <a:bodyPr/>
          <a:lstStyle/>
          <a:p>
            <a:r>
              <a:rPr lang="en-US"/>
              <a:t>ECE6543 L4     S. E. Ralph      </a:t>
            </a:r>
            <a:fld id="{2AA89EEF-5204-5C4B-B53B-B7AA7FE8B4D0}" type="slidenum">
              <a:rPr lang="en-US" smtClean="0"/>
              <a:pPr/>
              <a:t>16</a:t>
            </a:fld>
            <a:endParaRPr lang="en-US" dirty="0"/>
          </a:p>
        </p:txBody>
      </p:sp>
    </p:spTree>
    <p:extLst>
      <p:ext uri="{BB962C8B-B14F-4D97-AF65-F5344CB8AC3E}">
        <p14:creationId xmlns:p14="http://schemas.microsoft.com/office/powerpoint/2010/main" val="2385866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r>
              <a:rPr lang="en-US" altLang="en-US"/>
              <a:t>Optical Fiber Modes</a:t>
            </a:r>
          </a:p>
        </p:txBody>
      </p:sp>
      <p:sp>
        <p:nvSpPr>
          <p:cNvPr id="10245" name="Rectangle 3"/>
          <p:cNvSpPr>
            <a:spLocks noGrp="1" noChangeArrowheads="1"/>
          </p:cNvSpPr>
          <p:nvPr>
            <p:ph type="body" idx="1"/>
          </p:nvPr>
        </p:nvSpPr>
        <p:spPr>
          <a:xfrm>
            <a:off x="457200" y="1562873"/>
            <a:ext cx="10947400" cy="5105400"/>
          </a:xfrm>
        </p:spPr>
        <p:txBody>
          <a:bodyPr/>
          <a:lstStyle/>
          <a:p>
            <a:pPr eaLnBrk="1" hangingPunct="1"/>
            <a:r>
              <a:rPr lang="en-US" altLang="en-US" sz="2000" dirty="0"/>
              <a:t>The optical fiber has a circular waveguide </a:t>
            </a:r>
          </a:p>
          <a:p>
            <a:pPr eaLnBrk="1" hangingPunct="1"/>
            <a:r>
              <a:rPr lang="en-US" altLang="en-US" sz="2000" dirty="0"/>
              <a:t>Solve Maxwell’s equations with cylindrical symmetry</a:t>
            </a:r>
          </a:p>
          <a:p>
            <a:r>
              <a:rPr lang="en-US" altLang="en-US" sz="2000" dirty="0">
                <a:sym typeface="Wingdings" panose="05000000000000000000" pitchFamily="2" charset="2"/>
              </a:rPr>
              <a:t>Solutions vary with radius </a:t>
            </a:r>
            <a:r>
              <a:rPr lang="en-US" altLang="en-US" sz="2000" dirty="0">
                <a:latin typeface="Symbol" panose="05050102010706020507" pitchFamily="18" charset="2"/>
                <a:sym typeface="Wingdings" panose="05000000000000000000" pitchFamily="2" charset="2"/>
              </a:rPr>
              <a:t>r</a:t>
            </a:r>
            <a:r>
              <a:rPr lang="en-US" altLang="en-US" sz="2000" dirty="0">
                <a:sym typeface="Wingdings" panose="05000000000000000000" pitchFamily="2" charset="2"/>
              </a:rPr>
              <a:t> and angle </a:t>
            </a:r>
            <a:r>
              <a:rPr lang="en-US" altLang="en-US" sz="2000" dirty="0">
                <a:latin typeface="Symbol" panose="05050102010706020507" pitchFamily="18" charset="2"/>
                <a:sym typeface="Wingdings" panose="05000000000000000000" pitchFamily="2" charset="2"/>
              </a:rPr>
              <a:t>f</a:t>
            </a:r>
          </a:p>
          <a:p>
            <a:pPr lvl="1" eaLnBrk="1" hangingPunct="1"/>
            <a:r>
              <a:rPr lang="en-US" altLang="en-US" sz="1800" dirty="0"/>
              <a:t>Fields in the core are non-decaying</a:t>
            </a:r>
          </a:p>
          <a:p>
            <a:pPr lvl="1"/>
            <a:r>
              <a:rPr lang="en-US" altLang="en-US" sz="1800" dirty="0"/>
              <a:t>Fields in the core have a </a:t>
            </a:r>
            <a:r>
              <a:rPr lang="en-US" altLang="en-US" sz="1800" dirty="0">
                <a:latin typeface="Symbol" panose="05050102010706020507" pitchFamily="18" charset="2"/>
                <a:sym typeface="Wingdings" panose="05000000000000000000" pitchFamily="2" charset="2"/>
              </a:rPr>
              <a:t>r </a:t>
            </a:r>
            <a:r>
              <a:rPr lang="en-US" altLang="en-US" sz="1800" dirty="0"/>
              <a:t>as</a:t>
            </a:r>
          </a:p>
          <a:p>
            <a:pPr lvl="2" eaLnBrk="1" hangingPunct="1"/>
            <a:r>
              <a:rPr lang="en-US" altLang="en-US" sz="1600" dirty="0">
                <a:sym typeface="Wingdings" panose="05000000000000000000" pitchFamily="2" charset="2"/>
              </a:rPr>
              <a:t>J, Y Bessel functions of the first and second kind</a:t>
            </a:r>
          </a:p>
          <a:p>
            <a:pPr lvl="1" eaLnBrk="1" hangingPunct="1"/>
            <a:r>
              <a:rPr lang="en-US" altLang="en-US" sz="1800" dirty="0"/>
              <a:t>Fields in the cladding are decaying</a:t>
            </a:r>
            <a:endParaRPr lang="en-US" altLang="en-US" sz="1800" dirty="0">
              <a:sym typeface="Wingdings" panose="05000000000000000000" pitchFamily="2" charset="2"/>
            </a:endParaRPr>
          </a:p>
          <a:p>
            <a:pPr lvl="2"/>
            <a:r>
              <a:rPr lang="en-US" altLang="en-US" sz="1600" dirty="0">
                <a:sym typeface="Wingdings" panose="05000000000000000000" pitchFamily="2" charset="2"/>
              </a:rPr>
              <a:t>A boundary condition is E</a:t>
            </a:r>
            <a:r>
              <a:rPr lang="en-US" altLang="en-US" sz="1600" dirty="0">
                <a:sym typeface="Symbol" panose="05050102010706020507" pitchFamily="18" charset="2"/>
              </a:rPr>
              <a:t></a:t>
            </a:r>
            <a:r>
              <a:rPr lang="en-US" altLang="en-US" sz="1600" dirty="0">
                <a:sym typeface="Wingdings" panose="05000000000000000000" pitchFamily="2" charset="2"/>
              </a:rPr>
              <a:t>0 as </a:t>
            </a:r>
            <a:r>
              <a:rPr lang="en-US" altLang="en-US" sz="1600" dirty="0">
                <a:latin typeface="Symbol" panose="05050102010706020507" pitchFamily="18" charset="2"/>
                <a:sym typeface="Wingdings" panose="05000000000000000000" pitchFamily="2" charset="2"/>
              </a:rPr>
              <a:t>r</a:t>
            </a:r>
            <a:r>
              <a:rPr lang="en-US" altLang="en-US" sz="1600" dirty="0">
                <a:sym typeface="Symbol" panose="05050102010706020507" pitchFamily="18" charset="2"/>
              </a:rPr>
              <a:t></a:t>
            </a:r>
            <a:endParaRPr lang="en-US" altLang="en-US" sz="1600" dirty="0">
              <a:latin typeface="Symbol" panose="05050102010706020507" pitchFamily="18" charset="2"/>
              <a:sym typeface="Wingdings" panose="05000000000000000000" pitchFamily="2" charset="2"/>
            </a:endParaRPr>
          </a:p>
          <a:p>
            <a:pPr lvl="2"/>
            <a:r>
              <a:rPr lang="en-US" altLang="en-US" sz="1600" dirty="0">
                <a:sym typeface="Wingdings" panose="05000000000000000000" pitchFamily="2" charset="2"/>
              </a:rPr>
              <a:t>K modified Bessel functions of second kind</a:t>
            </a:r>
          </a:p>
          <a:p>
            <a:pPr lvl="2" eaLnBrk="1" hangingPunct="1"/>
            <a:r>
              <a:rPr lang="en-US" altLang="en-US" sz="1600" dirty="0">
                <a:sym typeface="Wingdings" panose="05000000000000000000" pitchFamily="2" charset="2"/>
              </a:rPr>
              <a:t>In a rectangular system the fields decay exponentially</a:t>
            </a:r>
          </a:p>
          <a:p>
            <a:pPr eaLnBrk="1" hangingPunct="1"/>
            <a:r>
              <a:rPr lang="en-US" altLang="en-US" sz="2000" dirty="0">
                <a:sym typeface="Wingdings" panose="05000000000000000000" pitchFamily="2" charset="2"/>
              </a:rPr>
              <a:t>There are two mode number to specify each distinct mode</a:t>
            </a:r>
          </a:p>
          <a:p>
            <a:pPr lvl="1" eaLnBrk="1" hangingPunct="1"/>
            <a:r>
              <a:rPr lang="en-US" altLang="en-US" dirty="0">
                <a:sym typeface="Wingdings" panose="05000000000000000000" pitchFamily="2" charset="2"/>
              </a:rPr>
              <a:t> </a:t>
            </a:r>
            <a:r>
              <a:rPr lang="en-US" altLang="en-US" sz="1800" i="1" dirty="0">
                <a:sym typeface="Wingdings" panose="05000000000000000000" pitchFamily="2" charset="2"/>
              </a:rPr>
              <a:t>n</a:t>
            </a:r>
            <a:r>
              <a:rPr lang="en-US" altLang="en-US" sz="1800" dirty="0">
                <a:sym typeface="Wingdings" panose="05000000000000000000" pitchFamily="2" charset="2"/>
              </a:rPr>
              <a:t> is the radial mode number or mode index</a:t>
            </a:r>
          </a:p>
          <a:p>
            <a:pPr lvl="1" eaLnBrk="1" hangingPunct="1"/>
            <a:r>
              <a:rPr lang="en-US" altLang="en-US" sz="1800" dirty="0">
                <a:sym typeface="Wingdings" panose="05000000000000000000" pitchFamily="2" charset="2"/>
              </a:rPr>
              <a:t> m is the angular mode number or </a:t>
            </a:r>
            <a:r>
              <a:rPr lang="en-US" sz="1800" dirty="0"/>
              <a:t>azimuthal</a:t>
            </a:r>
            <a:r>
              <a:rPr lang="en-US" altLang="en-US" sz="1800" dirty="0">
                <a:sym typeface="Wingdings" panose="05000000000000000000" pitchFamily="2" charset="2"/>
              </a:rPr>
              <a:t> </a:t>
            </a:r>
            <a:r>
              <a:rPr lang="en-US" sz="1800" dirty="0"/>
              <a:t>mode index</a:t>
            </a:r>
            <a:endParaRPr lang="en-US" altLang="en-US" sz="1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763" y="924698"/>
            <a:ext cx="3539397" cy="26899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269" y="3649740"/>
            <a:ext cx="3515891" cy="2672077"/>
          </a:xfrm>
          <a:prstGeom prst="rect">
            <a:avLst/>
          </a:prstGeom>
        </p:spPr>
      </p:pic>
      <p:sp>
        <p:nvSpPr>
          <p:cNvPr id="3" name="Footer Placeholder 2"/>
          <p:cNvSpPr>
            <a:spLocks noGrp="1"/>
          </p:cNvSpPr>
          <p:nvPr>
            <p:ph type="ftr" sz="quarter" idx="10"/>
          </p:nvPr>
        </p:nvSpPr>
        <p:spPr/>
        <p:txBody>
          <a:bodyPr/>
          <a:lstStyle/>
          <a:p>
            <a:r>
              <a:rPr lang="en-US"/>
              <a:t>Georgia Institute of Technology</a:t>
            </a:r>
            <a:endParaRPr lang="en-US" dirty="0"/>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17</a:t>
            </a:fld>
            <a:endParaRPr lang="en-US" dirty="0"/>
          </a:p>
        </p:txBody>
      </p:sp>
    </p:spTree>
    <p:extLst>
      <p:ext uri="{BB962C8B-B14F-4D97-AF65-F5344CB8AC3E}">
        <p14:creationId xmlns:p14="http://schemas.microsoft.com/office/powerpoint/2010/main" val="924788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262" y="155300"/>
            <a:ext cx="7467600" cy="533400"/>
          </a:xfrm>
        </p:spPr>
        <p:txBody>
          <a:bodyPr/>
          <a:lstStyle/>
          <a:p>
            <a:r>
              <a:rPr lang="en-US" dirty="0"/>
              <a:t>Finding the Solution</a:t>
            </a:r>
          </a:p>
        </p:txBody>
      </p:sp>
      <p:sp>
        <p:nvSpPr>
          <p:cNvPr id="3" name="Content Placeholder 2"/>
          <p:cNvSpPr>
            <a:spLocks noGrp="1"/>
          </p:cNvSpPr>
          <p:nvPr>
            <p:ph idx="1"/>
          </p:nvPr>
        </p:nvSpPr>
        <p:spPr>
          <a:xfrm>
            <a:off x="838200" y="1008742"/>
            <a:ext cx="10210800" cy="5468258"/>
          </a:xfrm>
        </p:spPr>
        <p:txBody>
          <a:bodyPr>
            <a:normAutofit/>
          </a:bodyPr>
          <a:lstStyle/>
          <a:p>
            <a:r>
              <a:rPr lang="en-US" sz="1800" kern="1200" dirty="0"/>
              <a:t>Separation of variables suggests</a:t>
            </a:r>
          </a:p>
          <a:p>
            <a:endParaRPr lang="en-US" sz="1800" kern="1200" dirty="0"/>
          </a:p>
          <a:p>
            <a:endParaRPr lang="en-US" sz="1050" kern="1200" dirty="0"/>
          </a:p>
          <a:p>
            <a:r>
              <a:rPr lang="en-US" sz="1800" dirty="0"/>
              <a:t>Resulting in 3 separate equations (ODEs), one for each variable</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Equation for </a:t>
            </a:r>
            <a:r>
              <a:rPr lang="en-US" sz="1800" dirty="0">
                <a:latin typeface="Symbol" pitchFamily="18" charset="2"/>
              </a:rPr>
              <a:t>r</a:t>
            </a:r>
            <a:r>
              <a:rPr lang="en-US" sz="1800" dirty="0"/>
              <a:t> dependence has Bessel function solutions </a:t>
            </a:r>
          </a:p>
          <a:p>
            <a:pPr marL="174625" indent="-174625">
              <a:buClr>
                <a:srgbClr val="FFC000"/>
              </a:buClr>
              <a:buSzPct val="70000"/>
              <a:buFont typeface="Wingdings" pitchFamily="2" charset="2"/>
              <a:buChar char="n"/>
            </a:pPr>
            <a:endParaRPr lang="en-US" sz="1800" dirty="0"/>
          </a:p>
          <a:p>
            <a:pPr marL="174625" indent="-174625">
              <a:buClr>
                <a:srgbClr val="FFC000"/>
              </a:buClr>
              <a:buSzPct val="70000"/>
              <a:buFont typeface="Wingdings" pitchFamily="2" charset="2"/>
              <a:buChar char="n"/>
            </a:pPr>
            <a:endParaRPr lang="en-US" sz="1800" dirty="0"/>
          </a:p>
          <a:p>
            <a:pPr marL="174625" indent="-174625">
              <a:buClr>
                <a:srgbClr val="FFC000"/>
              </a:buClr>
              <a:buSzPct val="70000"/>
              <a:buFont typeface="Wingdings" pitchFamily="2" charset="2"/>
              <a:buChar char="n"/>
            </a:pPr>
            <a:endParaRPr lang="en-US" sz="1800" dirty="0"/>
          </a:p>
          <a:p>
            <a:r>
              <a:rPr lang="en-US" sz="1800" i="1" dirty="0">
                <a:latin typeface="Times New Roman" panose="02020603050405020304" pitchFamily="18" charset="0"/>
                <a:cs typeface="Times New Roman" panose="02020603050405020304" pitchFamily="18" charset="0"/>
              </a:rPr>
              <a:t>J, Y, K </a:t>
            </a:r>
            <a:r>
              <a:rPr lang="en-US" sz="1800" dirty="0"/>
              <a:t>and </a:t>
            </a:r>
            <a:r>
              <a:rPr lang="en-US" sz="1800" i="1" dirty="0">
                <a:latin typeface="Times New Roman" panose="02020603050405020304" pitchFamily="18" charset="0"/>
                <a:cs typeface="Times New Roman" panose="02020603050405020304" pitchFamily="18" charset="0"/>
              </a:rPr>
              <a:t>I</a:t>
            </a:r>
            <a:r>
              <a:rPr lang="en-US" sz="1800" dirty="0"/>
              <a:t>, are types of Bessel functions and </a:t>
            </a:r>
            <a:r>
              <a:rPr lang="en-US" sz="1800" i="1" dirty="0">
                <a:latin typeface="Times New Roman" panose="02020603050405020304" pitchFamily="18" charset="0"/>
                <a:cs typeface="Times New Roman" panose="02020603050405020304" pitchFamily="18" charset="0"/>
              </a:rPr>
              <a:t>A, A’, C, and C’ </a:t>
            </a:r>
            <a:r>
              <a:rPr lang="en-US" sz="1800" dirty="0"/>
              <a:t>are constants</a:t>
            </a:r>
          </a:p>
          <a:p>
            <a:pPr marL="174625" indent="-174625">
              <a:buClr>
                <a:srgbClr val="FFC000"/>
              </a:buClr>
              <a:buSzPct val="70000"/>
              <a:buFont typeface="Wingdings" pitchFamily="2" charset="2"/>
              <a:buChar char="n"/>
            </a:pPr>
            <a:endParaRPr lang="en-US" dirty="0"/>
          </a:p>
          <a:p>
            <a:endParaRPr lang="en-US" dirty="0"/>
          </a:p>
          <a:p>
            <a:endParaRPr lang="en-US" kern="1200" dirty="0"/>
          </a:p>
          <a:p>
            <a:endParaRPr lang="en-US" dirty="0"/>
          </a:p>
        </p:txBody>
      </p:sp>
      <p:graphicFrame>
        <p:nvGraphicFramePr>
          <p:cNvPr id="6" name="Object 4"/>
          <p:cNvGraphicFramePr>
            <a:graphicFrameLocks noChangeAspect="1"/>
          </p:cNvGraphicFramePr>
          <p:nvPr>
            <p:extLst>
              <p:ext uri="{D42A27DB-BD31-4B8C-83A1-F6EECF244321}">
                <p14:modId xmlns:p14="http://schemas.microsoft.com/office/powerpoint/2010/main" val="2155559237"/>
              </p:ext>
            </p:extLst>
          </p:nvPr>
        </p:nvGraphicFramePr>
        <p:xfrm>
          <a:off x="3543300" y="1496618"/>
          <a:ext cx="3352800" cy="358775"/>
        </p:xfrm>
        <a:graphic>
          <a:graphicData uri="http://schemas.openxmlformats.org/presentationml/2006/ole">
            <mc:AlternateContent xmlns:mc="http://schemas.openxmlformats.org/markup-compatibility/2006">
              <mc:Choice xmlns:v="urn:schemas-microsoft-com:vml" Requires="v">
                <p:oleObj name="Equation" r:id="rId2" imgW="1713756" imgH="215806" progId="Equation.3">
                  <p:embed/>
                </p:oleObj>
              </mc:Choice>
              <mc:Fallback>
                <p:oleObj name="Equation" r:id="rId2" imgW="1713756" imgH="215806" progId="Equation.3">
                  <p:embed/>
                  <p:pic>
                    <p:nvPicPr>
                      <p:cNvPr id="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300" y="1496618"/>
                        <a:ext cx="3352800" cy="358775"/>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11468749"/>
              </p:ext>
            </p:extLst>
          </p:nvPr>
        </p:nvGraphicFramePr>
        <p:xfrm>
          <a:off x="2264937" y="2347890"/>
          <a:ext cx="1447800" cy="606425"/>
        </p:xfrm>
        <a:graphic>
          <a:graphicData uri="http://schemas.openxmlformats.org/presentationml/2006/ole">
            <mc:AlternateContent xmlns:mc="http://schemas.openxmlformats.org/markup-compatibility/2006">
              <mc:Choice xmlns:v="urn:schemas-microsoft-com:vml" Requires="v">
                <p:oleObj name="Equation" r:id="rId4" imgW="1002865" imgH="418918" progId="Equation.3">
                  <p:embed/>
                </p:oleObj>
              </mc:Choice>
              <mc:Fallback>
                <p:oleObj name="Equation" r:id="rId4" imgW="1002865" imgH="418918" progId="Equation.3">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937" y="2347890"/>
                        <a:ext cx="14478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305475397"/>
              </p:ext>
            </p:extLst>
          </p:nvPr>
        </p:nvGraphicFramePr>
        <p:xfrm>
          <a:off x="5189743" y="2384325"/>
          <a:ext cx="1524000" cy="677862"/>
        </p:xfrm>
        <a:graphic>
          <a:graphicData uri="http://schemas.openxmlformats.org/presentationml/2006/ole">
            <mc:AlternateContent xmlns:mc="http://schemas.openxmlformats.org/markup-compatibility/2006">
              <mc:Choice xmlns:v="urn:schemas-microsoft-com:vml" Requires="v">
                <p:oleObj name="Equation" r:id="rId6" imgW="1028700" imgH="457200" progId="Equation.3">
                  <p:embed/>
                </p:oleObj>
              </mc:Choice>
              <mc:Fallback>
                <p:oleObj name="Equation" r:id="rId6" imgW="1028700" imgH="457200" progId="Equation.3">
                  <p:embed/>
                  <p:pic>
                    <p:nvPicPr>
                      <p:cNvPr id="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9743" y="2384325"/>
                        <a:ext cx="1524000" cy="67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726837514"/>
              </p:ext>
            </p:extLst>
          </p:nvPr>
        </p:nvGraphicFramePr>
        <p:xfrm>
          <a:off x="8086725" y="2343150"/>
          <a:ext cx="3300413" cy="668338"/>
        </p:xfrm>
        <a:graphic>
          <a:graphicData uri="http://schemas.openxmlformats.org/presentationml/2006/ole">
            <mc:AlternateContent xmlns:mc="http://schemas.openxmlformats.org/markup-compatibility/2006">
              <mc:Choice xmlns:v="urn:schemas-microsoft-com:vml" Requires="v">
                <p:oleObj name="Equation" r:id="rId8" imgW="2400120" imgH="482400" progId="Equation.DSMT4">
                  <p:embed/>
                </p:oleObj>
              </mc:Choice>
              <mc:Fallback>
                <p:oleObj name="Equation" r:id="rId8" imgW="2400120" imgH="482400" progId="Equation.DSMT4">
                  <p:embed/>
                  <p:pic>
                    <p:nvPicPr>
                      <p:cNvPr id="9" name="Object 8"/>
                      <p:cNvPicPr>
                        <a:picLocks noChangeAspect="1" noChangeArrowheads="1"/>
                      </p:cNvPicPr>
                      <p:nvPr/>
                    </p:nvPicPr>
                    <p:blipFill>
                      <a:blip r:embed="rId9"/>
                      <a:srcRect/>
                      <a:stretch>
                        <a:fillRect/>
                      </a:stretch>
                    </p:blipFill>
                    <p:spPr bwMode="auto">
                      <a:xfrm>
                        <a:off x="8086725" y="2343150"/>
                        <a:ext cx="3300413" cy="668338"/>
                      </a:xfrm>
                      <a:prstGeom prst="rect">
                        <a:avLst/>
                      </a:prstGeom>
                      <a:noFill/>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2992864969"/>
              </p:ext>
            </p:extLst>
          </p:nvPr>
        </p:nvGraphicFramePr>
        <p:xfrm>
          <a:off x="4285129" y="4941519"/>
          <a:ext cx="4419600" cy="803275"/>
        </p:xfrm>
        <a:graphic>
          <a:graphicData uri="http://schemas.openxmlformats.org/presentationml/2006/ole">
            <mc:AlternateContent xmlns:mc="http://schemas.openxmlformats.org/markup-compatibility/2006">
              <mc:Choice xmlns:v="urn:schemas-microsoft-com:vml" Requires="v">
                <p:oleObj name="Equation" r:id="rId10" imgW="2679700" imgH="482600" progId="Equation.3">
                  <p:embed/>
                </p:oleObj>
              </mc:Choice>
              <mc:Fallback>
                <p:oleObj name="Equation" r:id="rId10" imgW="2679700" imgH="482600" progId="Equation.3">
                  <p:embed/>
                  <p:pic>
                    <p:nvPicPr>
                      <p:cNvPr id="1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85129" y="4941519"/>
                        <a:ext cx="4419600"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994415" y="3125160"/>
            <a:ext cx="1933543" cy="276999"/>
          </a:xfrm>
          <a:prstGeom prst="rect">
            <a:avLst/>
          </a:prstGeom>
          <a:noFill/>
        </p:spPr>
        <p:txBody>
          <a:bodyPr wrap="none" rtlCol="0">
            <a:spAutoFit/>
          </a:bodyPr>
          <a:lstStyle/>
          <a:p>
            <a:r>
              <a:rPr lang="en-US" sz="1200" dirty="0">
                <a:latin typeface="Symbol" panose="05050102010706020507" pitchFamily="18" charset="2"/>
              </a:rPr>
              <a:t>b</a:t>
            </a:r>
            <a:r>
              <a:rPr lang="en-US" sz="1200" dirty="0"/>
              <a:t> </a:t>
            </a:r>
            <a:r>
              <a:rPr lang="en-US" sz="1200" dirty="0">
                <a:latin typeface="+mn-lt"/>
              </a:rPr>
              <a:t>is a separation constant</a:t>
            </a:r>
          </a:p>
        </p:txBody>
      </p:sp>
      <p:graphicFrame>
        <p:nvGraphicFramePr>
          <p:cNvPr id="12" name="Object 5"/>
          <p:cNvGraphicFramePr>
            <a:graphicFrameLocks noChangeAspect="1"/>
          </p:cNvGraphicFramePr>
          <p:nvPr>
            <p:extLst>
              <p:ext uri="{D42A27DB-BD31-4B8C-83A1-F6EECF244321}">
                <p14:modId xmlns:p14="http://schemas.microsoft.com/office/powerpoint/2010/main" val="2590637103"/>
              </p:ext>
            </p:extLst>
          </p:nvPr>
        </p:nvGraphicFramePr>
        <p:xfrm>
          <a:off x="2269262" y="3541521"/>
          <a:ext cx="1772799" cy="306236"/>
        </p:xfrm>
        <a:graphic>
          <a:graphicData uri="http://schemas.openxmlformats.org/presentationml/2006/ole">
            <mc:AlternateContent xmlns:mc="http://schemas.openxmlformats.org/markup-compatibility/2006">
              <mc:Choice xmlns:v="urn:schemas-microsoft-com:vml" Requires="v">
                <p:oleObj name="Equation" r:id="rId12" imgW="1396800" imgH="241200" progId="Equation.DSMT4">
                  <p:embed/>
                </p:oleObj>
              </mc:Choice>
              <mc:Fallback>
                <p:oleObj name="Equation" r:id="rId12" imgW="1396800" imgH="241200" progId="Equation.DSMT4">
                  <p:embed/>
                  <p:pic>
                    <p:nvPicPr>
                      <p:cNvPr id="12" name="Object 5"/>
                      <p:cNvPicPr>
                        <a:picLocks noChangeAspect="1" noChangeArrowheads="1"/>
                      </p:cNvPicPr>
                      <p:nvPr/>
                    </p:nvPicPr>
                    <p:blipFill>
                      <a:blip r:embed="rId13"/>
                      <a:srcRect/>
                      <a:stretch>
                        <a:fillRect/>
                      </a:stretch>
                    </p:blipFill>
                    <p:spPr bwMode="auto">
                      <a:xfrm>
                        <a:off x="2269262" y="3541521"/>
                        <a:ext cx="1772799" cy="306236"/>
                      </a:xfrm>
                      <a:prstGeom prst="rect">
                        <a:avLst/>
                      </a:prstGeom>
                      <a:noFill/>
                      <a:ln>
                        <a:noFill/>
                      </a:ln>
                      <a:effectLst/>
                    </p:spPr>
                  </p:pic>
                </p:oleObj>
              </mc:Fallback>
            </mc:AlternateContent>
          </a:graphicData>
        </a:graphic>
      </p:graphicFrame>
      <p:sp>
        <p:nvSpPr>
          <p:cNvPr id="13" name="TextBox 12"/>
          <p:cNvSpPr txBox="1"/>
          <p:nvPr/>
        </p:nvSpPr>
        <p:spPr>
          <a:xfrm>
            <a:off x="4971561" y="3037450"/>
            <a:ext cx="2045753" cy="276999"/>
          </a:xfrm>
          <a:prstGeom prst="rect">
            <a:avLst/>
          </a:prstGeom>
          <a:noFill/>
        </p:spPr>
        <p:txBody>
          <a:bodyPr wrap="none" rtlCol="0">
            <a:spAutoFit/>
          </a:bodyPr>
          <a:lstStyle/>
          <a:p>
            <a:r>
              <a:rPr lang="en-US" sz="1200" i="1" dirty="0">
                <a:cs typeface="Times New Roman" panose="02020603050405020304" pitchFamily="18" charset="0"/>
              </a:rPr>
              <a:t>m</a:t>
            </a:r>
            <a:r>
              <a:rPr lang="en-US" sz="1200" baseline="30000" dirty="0">
                <a:latin typeface="Symbol" panose="05050102010706020507" pitchFamily="18" charset="2"/>
              </a:rPr>
              <a:t>2</a:t>
            </a:r>
            <a:r>
              <a:rPr lang="en-US" sz="1200" dirty="0"/>
              <a:t> </a:t>
            </a:r>
            <a:r>
              <a:rPr lang="en-US" sz="1200" dirty="0">
                <a:latin typeface="+mn-lt"/>
              </a:rPr>
              <a:t>is a separation constant</a:t>
            </a:r>
          </a:p>
        </p:txBody>
      </p:sp>
      <p:graphicFrame>
        <p:nvGraphicFramePr>
          <p:cNvPr id="14" name="Object 5"/>
          <p:cNvGraphicFramePr>
            <a:graphicFrameLocks noChangeAspect="1"/>
          </p:cNvGraphicFramePr>
          <p:nvPr>
            <p:extLst>
              <p:ext uri="{D42A27DB-BD31-4B8C-83A1-F6EECF244321}">
                <p14:modId xmlns:p14="http://schemas.microsoft.com/office/powerpoint/2010/main" val="3490738571"/>
              </p:ext>
            </p:extLst>
          </p:nvPr>
        </p:nvGraphicFramePr>
        <p:xfrm>
          <a:off x="5076068" y="3322620"/>
          <a:ext cx="1836738" cy="304800"/>
        </p:xfrm>
        <a:graphic>
          <a:graphicData uri="http://schemas.openxmlformats.org/presentationml/2006/ole">
            <mc:AlternateContent xmlns:mc="http://schemas.openxmlformats.org/markup-compatibility/2006">
              <mc:Choice xmlns:v="urn:schemas-microsoft-com:vml" Requires="v">
                <p:oleObj name="Equation" r:id="rId14" imgW="1447560" imgH="241200" progId="Equation.DSMT4">
                  <p:embed/>
                </p:oleObj>
              </mc:Choice>
              <mc:Fallback>
                <p:oleObj name="Equation" r:id="rId14" imgW="1447560" imgH="241200" progId="Equation.DSMT4">
                  <p:embed/>
                  <p:pic>
                    <p:nvPicPr>
                      <p:cNvPr id="14" name="Object 5"/>
                      <p:cNvPicPr>
                        <a:picLocks noChangeAspect="1" noChangeArrowheads="1"/>
                      </p:cNvPicPr>
                      <p:nvPr/>
                    </p:nvPicPr>
                    <p:blipFill>
                      <a:blip r:embed="rId15"/>
                      <a:srcRect/>
                      <a:stretch>
                        <a:fillRect/>
                      </a:stretch>
                    </p:blipFill>
                    <p:spPr bwMode="auto">
                      <a:xfrm>
                        <a:off x="5076068" y="3322620"/>
                        <a:ext cx="1836738" cy="304800"/>
                      </a:xfrm>
                      <a:prstGeom prst="rect">
                        <a:avLst/>
                      </a:prstGeom>
                      <a:noFill/>
                      <a:ln>
                        <a:noFill/>
                      </a:ln>
                      <a:effectLst/>
                    </p:spPr>
                  </p:pic>
                </p:oleObj>
              </mc:Fallback>
            </mc:AlternateContent>
          </a:graphicData>
        </a:graphic>
      </p:graphicFrame>
      <p:sp>
        <p:nvSpPr>
          <p:cNvPr id="5" name="TextBox 4"/>
          <p:cNvSpPr txBox="1"/>
          <p:nvPr/>
        </p:nvSpPr>
        <p:spPr>
          <a:xfrm>
            <a:off x="9258114" y="3099649"/>
            <a:ext cx="939424" cy="307777"/>
          </a:xfrm>
          <a:prstGeom prst="rect">
            <a:avLst/>
          </a:prstGeom>
          <a:noFill/>
        </p:spPr>
        <p:txBody>
          <a:bodyPr wrap="none" rtlCol="0">
            <a:spAutoFit/>
          </a:bodyPr>
          <a:lstStyle/>
          <a:p>
            <a:r>
              <a:rPr lang="en-US" sz="1200" dirty="0">
                <a:latin typeface="+mn-lt"/>
              </a:rPr>
              <a:t>Keiser’s</a:t>
            </a:r>
            <a:r>
              <a:rPr lang="en-US" sz="1400" dirty="0">
                <a:latin typeface="+mn-lt"/>
              </a:rPr>
              <a:t> </a:t>
            </a:r>
            <a:r>
              <a:rPr lang="en-US" sz="1400" i="1" dirty="0">
                <a:cs typeface="Times New Roman" panose="02020603050405020304" pitchFamily="18" charset="0"/>
              </a:rPr>
              <a:t>q</a:t>
            </a:r>
            <a:r>
              <a:rPr lang="en-US" sz="1400" baseline="30000" dirty="0">
                <a:latin typeface="+mn-lt"/>
              </a:rPr>
              <a:t>2</a:t>
            </a:r>
          </a:p>
        </p:txBody>
      </p:sp>
      <p:sp>
        <p:nvSpPr>
          <p:cNvPr id="17" name="Left Brace 16"/>
          <p:cNvSpPr/>
          <p:nvPr/>
        </p:nvSpPr>
        <p:spPr bwMode="auto">
          <a:xfrm rot="16200000">
            <a:off x="9744621" y="2596401"/>
            <a:ext cx="220033" cy="685802"/>
          </a:xfrm>
          <a:prstGeom prst="leftBrace">
            <a:avLst/>
          </a:prstGeom>
          <a:noFill/>
          <a:ln w="22225" cap="flat" cmpd="sng" algn="ctr">
            <a:solidFill>
              <a:srgbClr val="0000FF"/>
            </a:solidFill>
            <a:prstDash val="solid"/>
            <a:round/>
            <a:headEnd type="none" w="med" len="med"/>
            <a:tailEnd type="none" w="med" len="med"/>
          </a:ln>
          <a:effectLst/>
        </p:spPr>
        <p:txBody>
          <a:bodyPr rtlCol="0" anchor="ctr"/>
          <a:lstStyle/>
          <a:p>
            <a:pPr algn="ctr"/>
            <a:endParaRPr lang="en-US"/>
          </a:p>
        </p:txBody>
      </p:sp>
      <p:sp>
        <p:nvSpPr>
          <p:cNvPr id="18" name="TextBox 17"/>
          <p:cNvSpPr txBox="1"/>
          <p:nvPr/>
        </p:nvSpPr>
        <p:spPr>
          <a:xfrm>
            <a:off x="7482279" y="1455650"/>
            <a:ext cx="2444900" cy="307777"/>
          </a:xfrm>
          <a:prstGeom prst="rect">
            <a:avLst/>
          </a:prstGeom>
          <a:noFill/>
        </p:spPr>
        <p:txBody>
          <a:bodyPr wrap="none" rtlCol="0">
            <a:spAutoFit/>
          </a:bodyPr>
          <a:lstStyle/>
          <a:p>
            <a:r>
              <a:rPr lang="en-US" sz="1400" dirty="0">
                <a:latin typeface="+mn-lt"/>
              </a:rPr>
              <a:t>Equivalent to Keiser </a:t>
            </a:r>
            <a:r>
              <a:rPr lang="en-US" sz="1400" dirty="0" err="1">
                <a:latin typeface="+mn-lt"/>
              </a:rPr>
              <a:t>Eq</a:t>
            </a:r>
            <a:r>
              <a:rPr lang="en-US" sz="1400" dirty="0">
                <a:latin typeface="+mn-lt"/>
              </a:rPr>
              <a:t> 2.38</a:t>
            </a:r>
          </a:p>
        </p:txBody>
      </p:sp>
      <p:sp>
        <p:nvSpPr>
          <p:cNvPr id="20" name="TextBox 19"/>
          <p:cNvSpPr txBox="1"/>
          <p:nvPr/>
        </p:nvSpPr>
        <p:spPr>
          <a:xfrm>
            <a:off x="2141188" y="3793007"/>
            <a:ext cx="2028945" cy="461665"/>
          </a:xfrm>
          <a:prstGeom prst="rect">
            <a:avLst/>
          </a:prstGeom>
          <a:noFill/>
        </p:spPr>
        <p:txBody>
          <a:bodyPr wrap="square" rtlCol="0">
            <a:spAutoFit/>
          </a:bodyPr>
          <a:lstStyle/>
          <a:p>
            <a:r>
              <a:rPr lang="en-US" sz="1200" dirty="0">
                <a:latin typeface="Symbol" panose="05050102010706020507" pitchFamily="18" charset="2"/>
              </a:rPr>
              <a:t>Z </a:t>
            </a:r>
            <a:r>
              <a:rPr lang="en-US" sz="1200" dirty="0">
                <a:latin typeface="+mn-lt"/>
              </a:rPr>
              <a:t>dependence is identical to plane wave</a:t>
            </a:r>
          </a:p>
        </p:txBody>
      </p:sp>
      <p:sp>
        <p:nvSpPr>
          <p:cNvPr id="21" name="TextBox 20"/>
          <p:cNvSpPr txBox="1"/>
          <p:nvPr/>
        </p:nvSpPr>
        <p:spPr>
          <a:xfrm>
            <a:off x="5292072" y="3727366"/>
            <a:ext cx="1807805" cy="461665"/>
          </a:xfrm>
          <a:prstGeom prst="rect">
            <a:avLst/>
          </a:prstGeom>
          <a:noFill/>
        </p:spPr>
        <p:txBody>
          <a:bodyPr wrap="square" rtlCol="0">
            <a:spAutoFit/>
          </a:bodyPr>
          <a:lstStyle/>
          <a:p>
            <a:r>
              <a:rPr lang="en-US" sz="1200" dirty="0">
                <a:latin typeface="Symbol" panose="05050102010706020507" pitchFamily="18" charset="2"/>
              </a:rPr>
              <a:t>f </a:t>
            </a:r>
            <a:r>
              <a:rPr lang="en-US" sz="1200" dirty="0">
                <a:latin typeface="+mn-lt"/>
              </a:rPr>
              <a:t>dependence is periodic in </a:t>
            </a:r>
            <a:r>
              <a:rPr lang="en-US" sz="1200" dirty="0">
                <a:latin typeface="Symbol" panose="05050102010706020507" pitchFamily="18" charset="2"/>
              </a:rPr>
              <a:t>f</a:t>
            </a:r>
          </a:p>
        </p:txBody>
      </p:sp>
      <p:sp>
        <p:nvSpPr>
          <p:cNvPr id="22" name="TextBox 21"/>
          <p:cNvSpPr txBox="1"/>
          <p:nvPr/>
        </p:nvSpPr>
        <p:spPr>
          <a:xfrm>
            <a:off x="8388900" y="3746840"/>
            <a:ext cx="3095807" cy="461665"/>
          </a:xfrm>
          <a:prstGeom prst="rect">
            <a:avLst/>
          </a:prstGeom>
          <a:noFill/>
        </p:spPr>
        <p:txBody>
          <a:bodyPr wrap="square" rtlCol="0">
            <a:spAutoFit/>
          </a:bodyPr>
          <a:lstStyle/>
          <a:p>
            <a:r>
              <a:rPr lang="en-US" sz="1200" dirty="0">
                <a:latin typeface="+mn-lt"/>
              </a:rPr>
              <a:t>The solutions to this are Bessel functions</a:t>
            </a:r>
          </a:p>
          <a:p>
            <a:r>
              <a:rPr lang="en-US" sz="1200" dirty="0">
                <a:latin typeface="+mn-lt"/>
              </a:rPr>
              <a:t>(note: n here is index of refraction)</a:t>
            </a:r>
            <a:endParaRPr lang="en-US" sz="1200" dirty="0">
              <a:latin typeface="Symbol" panose="05050102010706020507" pitchFamily="18" charset="2"/>
            </a:endParaRPr>
          </a:p>
        </p:txBody>
      </p:sp>
      <p:sp>
        <p:nvSpPr>
          <p:cNvPr id="15" name="Footer Placeholder 14"/>
          <p:cNvSpPr>
            <a:spLocks noGrp="1"/>
          </p:cNvSpPr>
          <p:nvPr>
            <p:ph type="ftr" sz="quarter" idx="10"/>
          </p:nvPr>
        </p:nvSpPr>
        <p:spPr/>
        <p:txBody>
          <a:bodyPr/>
          <a:lstStyle/>
          <a:p>
            <a:r>
              <a:rPr lang="en-US"/>
              <a:t>Georgia Institute of Technology</a:t>
            </a:r>
            <a:endParaRPr lang="en-US" dirty="0"/>
          </a:p>
        </p:txBody>
      </p:sp>
      <p:sp>
        <p:nvSpPr>
          <p:cNvPr id="19" name="Slide Number Placeholder 18"/>
          <p:cNvSpPr>
            <a:spLocks noGrp="1"/>
          </p:cNvSpPr>
          <p:nvPr>
            <p:ph type="sldNum" sz="quarter" idx="11"/>
          </p:nvPr>
        </p:nvSpPr>
        <p:spPr/>
        <p:txBody>
          <a:bodyPr/>
          <a:lstStyle/>
          <a:p>
            <a:r>
              <a:rPr lang="en-US"/>
              <a:t>ECE6543 L4     S. E. Ralph      </a:t>
            </a:r>
            <a:fld id="{2AA89EEF-5204-5C4B-B53B-B7AA7FE8B4D0}" type="slidenum">
              <a:rPr lang="en-US" smtClean="0"/>
              <a:pPr/>
              <a:t>18</a:t>
            </a:fld>
            <a:endParaRPr lang="en-US" dirty="0"/>
          </a:p>
        </p:txBody>
      </p:sp>
    </p:spTree>
    <p:extLst>
      <p:ext uri="{BB962C8B-B14F-4D97-AF65-F5344CB8AC3E}">
        <p14:creationId xmlns:p14="http://schemas.microsoft.com/office/powerpoint/2010/main" val="1748220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a:xfrm>
            <a:off x="457200" y="1066800"/>
            <a:ext cx="11201400" cy="5486400"/>
          </a:xfrm>
        </p:spPr>
        <p:txBody>
          <a:bodyPr>
            <a:normAutofit/>
          </a:bodyPr>
          <a:lstStyle/>
          <a:p>
            <a:r>
              <a:rPr lang="en-US" sz="1800" dirty="0"/>
              <a:t>In the core the propagation constant </a:t>
            </a:r>
            <a:r>
              <a:rPr lang="en-US" sz="1800" dirty="0">
                <a:latin typeface="Symbol" pitchFamily="18" charset="2"/>
              </a:rPr>
              <a:t>b</a:t>
            </a:r>
            <a:r>
              <a:rPr lang="en-US" sz="1800" dirty="0"/>
              <a:t> is related to the free space </a:t>
            </a:r>
            <a:r>
              <a:rPr lang="en-US" sz="1800" dirty="0" err="1"/>
              <a:t>wavevector</a:t>
            </a:r>
            <a:r>
              <a:rPr lang="en-US" sz="1800" dirty="0"/>
              <a:t>:</a:t>
            </a:r>
          </a:p>
          <a:p>
            <a:endParaRPr lang="en-US" sz="1800" dirty="0"/>
          </a:p>
          <a:p>
            <a:endParaRPr lang="en-US" sz="1800" dirty="0"/>
          </a:p>
          <a:p>
            <a:endParaRPr lang="en-US" sz="1800" dirty="0"/>
          </a:p>
          <a:p>
            <a:r>
              <a:rPr lang="en-US" sz="1800" dirty="0"/>
              <a:t>In the cladding the evanescent decay constant</a:t>
            </a:r>
          </a:p>
          <a:p>
            <a:pPr lvl="1"/>
            <a:endParaRPr lang="en-US" sz="1800" dirty="0"/>
          </a:p>
          <a:p>
            <a:pPr lvl="1"/>
            <a:endParaRPr lang="en-US" sz="1800" dirty="0"/>
          </a:p>
          <a:p>
            <a:pPr lvl="1"/>
            <a:endParaRPr lang="en-US" sz="1800" dirty="0"/>
          </a:p>
          <a:p>
            <a:pPr lvl="1"/>
            <a:endParaRPr lang="en-US" sz="1800" dirty="0"/>
          </a:p>
          <a:p>
            <a:r>
              <a:rPr lang="en-US" sz="1800" dirty="0"/>
              <a:t>Boundary conditions (field must be finite and go to zero as </a:t>
            </a:r>
            <a:r>
              <a:rPr lang="en-US" sz="1800" dirty="0">
                <a:latin typeface="Symbol" pitchFamily="18" charset="2"/>
              </a:rPr>
              <a:t>r</a:t>
            </a:r>
            <a:r>
              <a:rPr lang="en-US" sz="1800" dirty="0"/>
              <a:t>-&gt;∞ )</a:t>
            </a:r>
          </a:p>
          <a:p>
            <a:endParaRPr lang="en-US" sz="1800" dirty="0"/>
          </a:p>
          <a:p>
            <a:endParaRPr lang="en-US" sz="1800" dirty="0"/>
          </a:p>
          <a:p>
            <a:endParaRPr lang="en-US" sz="1800" dirty="0"/>
          </a:p>
          <a:p>
            <a:r>
              <a:rPr lang="en-US" sz="1800" dirty="0"/>
              <a:t>Similar relationships exist for </a:t>
            </a:r>
            <a:r>
              <a:rPr lang="en-US" sz="1800" i="1" dirty="0">
                <a:latin typeface="Times New Roman" panose="02020603050405020304" pitchFamily="18" charset="0"/>
                <a:cs typeface="Times New Roman" panose="02020603050405020304" pitchFamily="18" charset="0"/>
              </a:rPr>
              <a:t>H</a:t>
            </a:r>
            <a:r>
              <a:rPr lang="en-US" sz="1800" baseline="-25000" dirty="0">
                <a:latin typeface="Times New Roman" panose="02020603050405020304" pitchFamily="18" charset="0"/>
                <a:cs typeface="Times New Roman" panose="02020603050405020304" pitchFamily="18" charset="0"/>
              </a:rPr>
              <a:t>z</a:t>
            </a:r>
            <a:r>
              <a:rPr lang="en-US" sz="1800" dirty="0"/>
              <a:t> </a:t>
            </a:r>
          </a:p>
          <a:p>
            <a:r>
              <a:rPr lang="en-US" sz="1800" dirty="0"/>
              <a:t>Using Maxwell’s Equations, expressions can be determined for, </a:t>
            </a:r>
            <a:r>
              <a:rPr lang="en-US" sz="1800" i="1" dirty="0" err="1">
                <a:latin typeface="Times New Roman" panose="02020603050405020304" pitchFamily="18" charset="0"/>
                <a:cs typeface="Times New Roman" panose="02020603050405020304" pitchFamily="18" charset="0"/>
              </a:rPr>
              <a:t>E</a:t>
            </a:r>
            <a:r>
              <a:rPr lang="en-US" sz="1800" baseline="-25000" dirty="0" err="1">
                <a:latin typeface="Symbol" pitchFamily="18" charset="2"/>
              </a:rPr>
              <a:t>r</a:t>
            </a:r>
            <a:r>
              <a:rPr lang="en-US" sz="1800" dirty="0"/>
              <a:t>, </a:t>
            </a:r>
            <a:r>
              <a:rPr lang="en-US" sz="1800" i="1" dirty="0" err="1">
                <a:latin typeface="Times New Roman" panose="02020603050405020304" pitchFamily="18" charset="0"/>
                <a:cs typeface="Times New Roman" panose="02020603050405020304" pitchFamily="18" charset="0"/>
              </a:rPr>
              <a:t>E</a:t>
            </a:r>
            <a:r>
              <a:rPr lang="en-US" sz="1800" baseline="-25000" dirty="0" err="1">
                <a:latin typeface="Symbol" pitchFamily="18" charset="2"/>
              </a:rPr>
              <a:t>f</a:t>
            </a:r>
            <a:r>
              <a:rPr lang="en-US" sz="1800" dirty="0"/>
              <a:t> and, </a:t>
            </a:r>
            <a:r>
              <a:rPr lang="en-US" sz="1800" i="1" dirty="0" err="1">
                <a:latin typeface="Times New Roman" panose="02020603050405020304" pitchFamily="18" charset="0"/>
                <a:cs typeface="Times New Roman" panose="02020603050405020304" pitchFamily="18" charset="0"/>
              </a:rPr>
              <a:t>H</a:t>
            </a:r>
            <a:r>
              <a:rPr lang="en-US" sz="1800" baseline="-25000" dirty="0" err="1"/>
              <a:t>r</a:t>
            </a:r>
            <a:r>
              <a:rPr lang="en-US" sz="1800" dirty="0"/>
              <a:t>, </a:t>
            </a:r>
            <a:r>
              <a:rPr lang="en-US" sz="1800" i="1" dirty="0" err="1">
                <a:latin typeface="Times New Roman" panose="02020603050405020304" pitchFamily="18" charset="0"/>
                <a:cs typeface="Times New Roman" panose="02020603050405020304" pitchFamily="18" charset="0"/>
              </a:rPr>
              <a:t>H</a:t>
            </a:r>
            <a:r>
              <a:rPr lang="en-US" sz="1800" baseline="-25000" dirty="0" err="1">
                <a:latin typeface="Symbol" pitchFamily="18" charset="2"/>
              </a:rPr>
              <a:t>f</a:t>
            </a:r>
            <a:r>
              <a:rPr lang="en-US" sz="1800" baseline="-25000" dirty="0">
                <a:latin typeface="Symbol" pitchFamily="18" charset="2"/>
              </a:rPr>
              <a:t> </a:t>
            </a:r>
            <a:r>
              <a:rPr lang="en-US" sz="1800" dirty="0"/>
              <a:t> in terms of </a:t>
            </a:r>
            <a:r>
              <a:rPr lang="en-US" sz="1800" i="1" dirty="0" err="1">
                <a:latin typeface="Times New Roman" panose="02020603050405020304" pitchFamily="18" charset="0"/>
                <a:cs typeface="Times New Roman" panose="02020603050405020304" pitchFamily="18" charset="0"/>
              </a:rPr>
              <a:t>E</a:t>
            </a:r>
            <a:r>
              <a:rPr lang="en-US" sz="1800" baseline="-25000" dirty="0" err="1">
                <a:latin typeface="Times New Roman" panose="02020603050405020304" pitchFamily="18" charset="0"/>
                <a:cs typeface="Times New Roman" panose="02020603050405020304" pitchFamily="18" charset="0"/>
              </a:rPr>
              <a:t>z</a:t>
            </a:r>
            <a:r>
              <a:rPr lang="en-US" sz="1800" dirty="0"/>
              <a:t> and</a:t>
            </a:r>
            <a:r>
              <a:rPr lang="en-US" sz="1800" baseline="-25000" dirty="0"/>
              <a:t> </a:t>
            </a:r>
            <a:r>
              <a:rPr lang="en-US" sz="1800" i="1" dirty="0">
                <a:latin typeface="Times New Roman" panose="02020603050405020304" pitchFamily="18" charset="0"/>
                <a:cs typeface="Times New Roman" panose="02020603050405020304" pitchFamily="18" charset="0"/>
              </a:rPr>
              <a:t>H</a:t>
            </a:r>
            <a:r>
              <a:rPr lang="en-US" sz="1800" baseline="-25000" dirty="0">
                <a:latin typeface="Times New Roman" panose="02020603050405020304" pitchFamily="18" charset="0"/>
                <a:cs typeface="Times New Roman" panose="02020603050405020304" pitchFamily="18" charset="0"/>
              </a:rPr>
              <a:t>z</a:t>
            </a:r>
            <a:endParaRPr lang="en-US" sz="1800" dirty="0">
              <a:latin typeface="Times New Roman" panose="02020603050405020304" pitchFamily="18" charset="0"/>
              <a:cs typeface="Times New Roman" panose="02020603050405020304" pitchFamily="18" charset="0"/>
            </a:endParaRPr>
          </a:p>
          <a:p>
            <a:endParaRPr lang="en-US" dirty="0"/>
          </a:p>
          <a:p>
            <a:pPr lvl="1"/>
            <a:endParaRPr lang="en-US" dirty="0"/>
          </a:p>
          <a:p>
            <a:endParaRPr lang="en-US" dirty="0"/>
          </a:p>
          <a:p>
            <a:endParaRPr lang="en-US" dirty="0"/>
          </a:p>
        </p:txBody>
      </p:sp>
      <p:graphicFrame>
        <p:nvGraphicFramePr>
          <p:cNvPr id="6" name="Object 6"/>
          <p:cNvGraphicFramePr>
            <a:graphicFrameLocks noChangeAspect="1"/>
          </p:cNvGraphicFramePr>
          <p:nvPr/>
        </p:nvGraphicFramePr>
        <p:xfrm>
          <a:off x="4876800" y="1560512"/>
          <a:ext cx="1752600" cy="420688"/>
        </p:xfrm>
        <a:graphic>
          <a:graphicData uri="http://schemas.openxmlformats.org/presentationml/2006/ole">
            <mc:AlternateContent xmlns:mc="http://schemas.openxmlformats.org/markup-compatibility/2006">
              <mc:Choice xmlns:v="urn:schemas-microsoft-com:vml" Requires="v">
                <p:oleObj name="Equation" r:id="rId2" imgW="990170" imgH="241195" progId="Equation.3">
                  <p:embed/>
                </p:oleObj>
              </mc:Choice>
              <mc:Fallback>
                <p:oleObj name="Equation" r:id="rId2" imgW="990170" imgH="241195" progId="Equation.3">
                  <p:embed/>
                  <p:pic>
                    <p:nvPicPr>
                      <p:cNvPr id="6"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560512"/>
                        <a:ext cx="1752600"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Line 13"/>
          <p:cNvSpPr>
            <a:spLocks noChangeShapeType="1"/>
          </p:cNvSpPr>
          <p:nvPr/>
        </p:nvSpPr>
        <p:spPr bwMode="auto">
          <a:xfrm flipV="1">
            <a:off x="8202692" y="1559241"/>
            <a:ext cx="1321103" cy="614680"/>
          </a:xfrm>
          <a:prstGeom prst="line">
            <a:avLst/>
          </a:prstGeom>
          <a:noFill/>
          <a:ln w="19050">
            <a:solidFill>
              <a:schemeClr val="tx1"/>
            </a:solidFill>
            <a:round/>
            <a:headEnd/>
            <a:tailEnd type="stealth" w="lg" len="lg"/>
          </a:ln>
        </p:spPr>
        <p:txBody>
          <a:bodyPr>
            <a:spAutoFit/>
          </a:bodyPr>
          <a:lstStyle/>
          <a:p>
            <a:endParaRPr lang="en-US"/>
          </a:p>
        </p:txBody>
      </p:sp>
      <p:sp>
        <p:nvSpPr>
          <p:cNvPr id="8" name="Line 14"/>
          <p:cNvSpPr>
            <a:spLocks noChangeShapeType="1"/>
          </p:cNvSpPr>
          <p:nvPr/>
        </p:nvSpPr>
        <p:spPr bwMode="auto">
          <a:xfrm flipV="1">
            <a:off x="9523794" y="1559241"/>
            <a:ext cx="0" cy="614680"/>
          </a:xfrm>
          <a:prstGeom prst="line">
            <a:avLst/>
          </a:prstGeom>
          <a:noFill/>
          <a:ln w="19050">
            <a:solidFill>
              <a:schemeClr val="tx1"/>
            </a:solidFill>
            <a:round/>
            <a:headEnd/>
            <a:tailEnd type="stealth" w="lg" len="lg"/>
          </a:ln>
        </p:spPr>
        <p:txBody>
          <a:bodyPr>
            <a:spAutoFit/>
          </a:bodyPr>
          <a:lstStyle/>
          <a:p>
            <a:endParaRPr lang="en-US"/>
          </a:p>
        </p:txBody>
      </p:sp>
      <p:sp>
        <p:nvSpPr>
          <p:cNvPr id="9" name="Line 15"/>
          <p:cNvSpPr>
            <a:spLocks noChangeShapeType="1"/>
          </p:cNvSpPr>
          <p:nvPr/>
        </p:nvSpPr>
        <p:spPr bwMode="auto">
          <a:xfrm flipV="1">
            <a:off x="8202692" y="2173921"/>
            <a:ext cx="1321103" cy="0"/>
          </a:xfrm>
          <a:prstGeom prst="line">
            <a:avLst/>
          </a:prstGeom>
          <a:noFill/>
          <a:ln w="19050">
            <a:solidFill>
              <a:schemeClr val="tx1"/>
            </a:solidFill>
            <a:round/>
            <a:headEnd/>
            <a:tailEnd type="stealth" w="lg" len="lg"/>
          </a:ln>
        </p:spPr>
        <p:txBody>
          <a:bodyPr wrap="square">
            <a:spAutoFit/>
          </a:bodyPr>
          <a:lstStyle/>
          <a:p>
            <a:endParaRPr lang="en-US"/>
          </a:p>
        </p:txBody>
      </p:sp>
      <p:sp>
        <p:nvSpPr>
          <p:cNvPr id="10" name="Text Box 16"/>
          <p:cNvSpPr txBox="1">
            <a:spLocks noChangeArrowheads="1"/>
          </p:cNvSpPr>
          <p:nvPr/>
        </p:nvSpPr>
        <p:spPr bwMode="auto">
          <a:xfrm>
            <a:off x="9498091" y="1652190"/>
            <a:ext cx="352982" cy="461665"/>
          </a:xfrm>
          <a:prstGeom prst="rect">
            <a:avLst/>
          </a:prstGeom>
          <a:noFill/>
          <a:ln w="9525" algn="ctr">
            <a:noFill/>
            <a:miter lim="800000"/>
            <a:headEnd/>
            <a:tailEnd/>
          </a:ln>
        </p:spPr>
        <p:txBody>
          <a:bodyPr wrap="none">
            <a:spAutoFit/>
          </a:bodyPr>
          <a:lstStyle/>
          <a:p>
            <a:r>
              <a:rPr lang="en-US" i="1" dirty="0">
                <a:latin typeface="Symbol" pitchFamily="18" charset="2"/>
              </a:rPr>
              <a:t>k</a:t>
            </a:r>
            <a:endParaRPr lang="en-US" baseline="-25000" dirty="0"/>
          </a:p>
        </p:txBody>
      </p:sp>
      <p:sp>
        <p:nvSpPr>
          <p:cNvPr id="11" name="Text Box 17"/>
          <p:cNvSpPr txBox="1">
            <a:spLocks noChangeArrowheads="1"/>
          </p:cNvSpPr>
          <p:nvPr/>
        </p:nvSpPr>
        <p:spPr bwMode="auto">
          <a:xfrm>
            <a:off x="8238350" y="1439043"/>
            <a:ext cx="679994" cy="461665"/>
          </a:xfrm>
          <a:prstGeom prst="rect">
            <a:avLst/>
          </a:prstGeom>
          <a:noFill/>
          <a:ln w="9525" algn="ctr">
            <a:noFill/>
            <a:miter lim="800000"/>
            <a:headEnd/>
            <a:tailEnd/>
          </a:ln>
        </p:spPr>
        <p:txBody>
          <a:bodyPr wrap="none">
            <a:spAutoFit/>
          </a:bodyPr>
          <a:lstStyle/>
          <a:p>
            <a:r>
              <a:rPr lang="en-US" i="1" dirty="0">
                <a:cs typeface="Times New Roman" pitchFamily="18" charset="0"/>
              </a:rPr>
              <a:t>n</a:t>
            </a:r>
            <a:r>
              <a:rPr lang="en-US" i="1" baseline="-25000" dirty="0">
                <a:cs typeface="Times New Roman" pitchFamily="18" charset="0"/>
              </a:rPr>
              <a:t>1</a:t>
            </a:r>
            <a:r>
              <a:rPr lang="en-US" i="1" dirty="0">
                <a:cs typeface="Times New Roman" pitchFamily="18" charset="0"/>
              </a:rPr>
              <a:t>k</a:t>
            </a:r>
            <a:r>
              <a:rPr lang="en-US" i="1" baseline="-25000" dirty="0">
                <a:cs typeface="Times New Roman" pitchFamily="18" charset="0"/>
              </a:rPr>
              <a:t>0</a:t>
            </a:r>
          </a:p>
        </p:txBody>
      </p:sp>
      <p:sp>
        <p:nvSpPr>
          <p:cNvPr id="12" name="Text Box 18"/>
          <p:cNvSpPr txBox="1">
            <a:spLocks noChangeArrowheads="1"/>
          </p:cNvSpPr>
          <p:nvPr/>
        </p:nvSpPr>
        <p:spPr bwMode="auto">
          <a:xfrm>
            <a:off x="8843534" y="2101201"/>
            <a:ext cx="352982" cy="461665"/>
          </a:xfrm>
          <a:prstGeom prst="rect">
            <a:avLst/>
          </a:prstGeom>
          <a:noFill/>
          <a:ln w="9525" algn="ctr">
            <a:noFill/>
            <a:miter lim="800000"/>
            <a:headEnd/>
            <a:tailEnd/>
          </a:ln>
        </p:spPr>
        <p:txBody>
          <a:bodyPr wrap="none">
            <a:spAutoFit/>
          </a:bodyPr>
          <a:lstStyle/>
          <a:p>
            <a:r>
              <a:rPr lang="en-US" dirty="0">
                <a:latin typeface="Symbol" pitchFamily="18" charset="2"/>
              </a:rPr>
              <a:t>b</a:t>
            </a:r>
            <a:endParaRPr lang="en-US" baseline="-25000" dirty="0">
              <a:latin typeface="Symbol" pitchFamily="18" charset="2"/>
            </a:endParaRPr>
          </a:p>
        </p:txBody>
      </p:sp>
      <p:graphicFrame>
        <p:nvGraphicFramePr>
          <p:cNvPr id="13" name="Object 7"/>
          <p:cNvGraphicFramePr>
            <a:graphicFrameLocks noChangeAspect="1"/>
          </p:cNvGraphicFramePr>
          <p:nvPr>
            <p:extLst>
              <p:ext uri="{D42A27DB-BD31-4B8C-83A1-F6EECF244321}">
                <p14:modId xmlns:p14="http://schemas.microsoft.com/office/powerpoint/2010/main" val="3085199974"/>
              </p:ext>
            </p:extLst>
          </p:nvPr>
        </p:nvGraphicFramePr>
        <p:xfrm>
          <a:off x="4940605" y="2987675"/>
          <a:ext cx="1752600" cy="425450"/>
        </p:xfrm>
        <a:graphic>
          <a:graphicData uri="http://schemas.openxmlformats.org/presentationml/2006/ole">
            <mc:AlternateContent xmlns:mc="http://schemas.openxmlformats.org/markup-compatibility/2006">
              <mc:Choice xmlns:v="urn:schemas-microsoft-com:vml" Requires="v">
                <p:oleObj name="Equation" r:id="rId4" imgW="977900" imgH="241300" progId="Equation.3">
                  <p:embed/>
                </p:oleObj>
              </mc:Choice>
              <mc:Fallback>
                <p:oleObj name="Equation" r:id="rId4" imgW="977900" imgH="241300" progId="Equation.3">
                  <p:embed/>
                  <p:pic>
                    <p:nvPicPr>
                      <p:cNvPr id="1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0605" y="2987675"/>
                        <a:ext cx="175260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Line 13"/>
          <p:cNvSpPr>
            <a:spLocks noChangeShapeType="1"/>
          </p:cNvSpPr>
          <p:nvPr/>
        </p:nvSpPr>
        <p:spPr bwMode="auto">
          <a:xfrm flipV="1">
            <a:off x="8050291" y="2882448"/>
            <a:ext cx="1321103" cy="614680"/>
          </a:xfrm>
          <a:prstGeom prst="line">
            <a:avLst/>
          </a:prstGeom>
          <a:noFill/>
          <a:ln w="19050">
            <a:solidFill>
              <a:schemeClr val="tx1"/>
            </a:solidFill>
            <a:round/>
            <a:headEnd/>
            <a:tailEnd type="stealth" w="lg" len="lg"/>
          </a:ln>
        </p:spPr>
        <p:txBody>
          <a:bodyPr>
            <a:spAutoFit/>
          </a:bodyPr>
          <a:lstStyle/>
          <a:p>
            <a:endParaRPr lang="en-US"/>
          </a:p>
        </p:txBody>
      </p:sp>
      <p:sp>
        <p:nvSpPr>
          <p:cNvPr id="15" name="Line 14"/>
          <p:cNvSpPr>
            <a:spLocks noChangeShapeType="1"/>
          </p:cNvSpPr>
          <p:nvPr/>
        </p:nvSpPr>
        <p:spPr bwMode="auto">
          <a:xfrm flipV="1">
            <a:off x="9371393" y="2882448"/>
            <a:ext cx="0" cy="614680"/>
          </a:xfrm>
          <a:prstGeom prst="line">
            <a:avLst/>
          </a:prstGeom>
          <a:noFill/>
          <a:ln w="19050">
            <a:solidFill>
              <a:schemeClr val="tx1"/>
            </a:solidFill>
            <a:round/>
            <a:headEnd/>
            <a:tailEnd type="stealth" w="lg" len="lg"/>
          </a:ln>
        </p:spPr>
        <p:txBody>
          <a:bodyPr>
            <a:spAutoFit/>
          </a:bodyPr>
          <a:lstStyle/>
          <a:p>
            <a:endParaRPr lang="en-US"/>
          </a:p>
        </p:txBody>
      </p:sp>
      <p:sp>
        <p:nvSpPr>
          <p:cNvPr id="16" name="Line 15"/>
          <p:cNvSpPr>
            <a:spLocks noChangeShapeType="1"/>
          </p:cNvSpPr>
          <p:nvPr/>
        </p:nvSpPr>
        <p:spPr bwMode="auto">
          <a:xfrm flipV="1">
            <a:off x="8050291" y="3497128"/>
            <a:ext cx="1321103" cy="0"/>
          </a:xfrm>
          <a:prstGeom prst="line">
            <a:avLst/>
          </a:prstGeom>
          <a:noFill/>
          <a:ln w="19050">
            <a:solidFill>
              <a:schemeClr val="tx1"/>
            </a:solidFill>
            <a:round/>
            <a:headEnd/>
            <a:tailEnd type="stealth" w="lg" len="lg"/>
          </a:ln>
        </p:spPr>
        <p:txBody>
          <a:bodyPr wrap="square">
            <a:spAutoFit/>
          </a:bodyPr>
          <a:lstStyle/>
          <a:p>
            <a:endParaRPr lang="en-US"/>
          </a:p>
        </p:txBody>
      </p:sp>
      <p:sp>
        <p:nvSpPr>
          <p:cNvPr id="17" name="Text Box 16"/>
          <p:cNvSpPr txBox="1">
            <a:spLocks noChangeArrowheads="1"/>
          </p:cNvSpPr>
          <p:nvPr/>
        </p:nvSpPr>
        <p:spPr bwMode="auto">
          <a:xfrm>
            <a:off x="9361719" y="2975397"/>
            <a:ext cx="311304" cy="461665"/>
          </a:xfrm>
          <a:prstGeom prst="rect">
            <a:avLst/>
          </a:prstGeom>
          <a:noFill/>
          <a:ln w="9525" algn="ctr">
            <a:noFill/>
            <a:miter lim="800000"/>
            <a:headEnd/>
            <a:tailEnd/>
          </a:ln>
        </p:spPr>
        <p:txBody>
          <a:bodyPr wrap="none">
            <a:spAutoFit/>
          </a:bodyPr>
          <a:lstStyle/>
          <a:p>
            <a:r>
              <a:rPr lang="en-US" i="1" dirty="0">
                <a:latin typeface="Symbol" pitchFamily="18" charset="2"/>
              </a:rPr>
              <a:t>g</a:t>
            </a:r>
            <a:endParaRPr lang="en-US" baseline="-25000" dirty="0"/>
          </a:p>
        </p:txBody>
      </p:sp>
      <p:sp>
        <p:nvSpPr>
          <p:cNvPr id="18" name="Text Box 17"/>
          <p:cNvSpPr txBox="1">
            <a:spLocks noChangeArrowheads="1"/>
          </p:cNvSpPr>
          <p:nvPr/>
        </p:nvSpPr>
        <p:spPr bwMode="auto">
          <a:xfrm>
            <a:off x="8243437" y="2706475"/>
            <a:ext cx="679994" cy="461665"/>
          </a:xfrm>
          <a:prstGeom prst="rect">
            <a:avLst/>
          </a:prstGeom>
          <a:noFill/>
          <a:ln w="9525" algn="ctr">
            <a:noFill/>
            <a:miter lim="800000"/>
            <a:headEnd/>
            <a:tailEnd/>
          </a:ln>
        </p:spPr>
        <p:txBody>
          <a:bodyPr wrap="none">
            <a:spAutoFit/>
          </a:bodyPr>
          <a:lstStyle/>
          <a:p>
            <a:r>
              <a:rPr lang="en-US" i="1" dirty="0">
                <a:cs typeface="Times New Roman" pitchFamily="18" charset="0"/>
              </a:rPr>
              <a:t>n</a:t>
            </a:r>
            <a:r>
              <a:rPr lang="en-US" i="1" baseline="-25000" dirty="0">
                <a:cs typeface="Times New Roman" pitchFamily="18" charset="0"/>
              </a:rPr>
              <a:t>2</a:t>
            </a:r>
            <a:r>
              <a:rPr lang="en-US" i="1" dirty="0">
                <a:cs typeface="Times New Roman" pitchFamily="18" charset="0"/>
              </a:rPr>
              <a:t>k</a:t>
            </a:r>
            <a:r>
              <a:rPr lang="en-US" i="1" baseline="-25000" dirty="0">
                <a:cs typeface="Times New Roman" pitchFamily="18" charset="0"/>
              </a:rPr>
              <a:t>0</a:t>
            </a:r>
          </a:p>
        </p:txBody>
      </p:sp>
      <p:sp>
        <p:nvSpPr>
          <p:cNvPr id="19" name="Text Box 18"/>
          <p:cNvSpPr txBox="1">
            <a:spLocks noChangeArrowheads="1"/>
          </p:cNvSpPr>
          <p:nvPr/>
        </p:nvSpPr>
        <p:spPr bwMode="auto">
          <a:xfrm>
            <a:off x="8710841" y="3416643"/>
            <a:ext cx="352982" cy="461665"/>
          </a:xfrm>
          <a:prstGeom prst="rect">
            <a:avLst/>
          </a:prstGeom>
          <a:noFill/>
          <a:ln w="9525" algn="ctr">
            <a:noFill/>
            <a:miter lim="800000"/>
            <a:headEnd/>
            <a:tailEnd/>
          </a:ln>
        </p:spPr>
        <p:txBody>
          <a:bodyPr wrap="none">
            <a:spAutoFit/>
          </a:bodyPr>
          <a:lstStyle/>
          <a:p>
            <a:r>
              <a:rPr lang="en-US" dirty="0">
                <a:latin typeface="Symbol" pitchFamily="18" charset="2"/>
              </a:rPr>
              <a:t>b</a:t>
            </a:r>
            <a:endParaRPr lang="en-US" baseline="-25000" dirty="0">
              <a:latin typeface="Symbol" pitchFamily="18" charset="2"/>
            </a:endParaRPr>
          </a:p>
        </p:txBody>
      </p:sp>
      <p:graphicFrame>
        <p:nvGraphicFramePr>
          <p:cNvPr id="20" name="Object 8"/>
          <p:cNvGraphicFramePr>
            <a:graphicFrameLocks noChangeAspect="1"/>
          </p:cNvGraphicFramePr>
          <p:nvPr>
            <p:extLst>
              <p:ext uri="{D42A27DB-BD31-4B8C-83A1-F6EECF244321}">
                <p14:modId xmlns:p14="http://schemas.microsoft.com/office/powerpoint/2010/main" val="56518545"/>
              </p:ext>
            </p:extLst>
          </p:nvPr>
        </p:nvGraphicFramePr>
        <p:xfrm>
          <a:off x="3271421" y="4495800"/>
          <a:ext cx="4879521" cy="838200"/>
        </p:xfrm>
        <a:graphic>
          <a:graphicData uri="http://schemas.openxmlformats.org/presentationml/2006/ole">
            <mc:AlternateContent xmlns:mc="http://schemas.openxmlformats.org/markup-compatibility/2006">
              <mc:Choice xmlns:v="urn:schemas-microsoft-com:vml" Requires="v">
                <p:oleObj name="Equation" r:id="rId6" imgW="2832100" imgH="482600" progId="Equation.3">
                  <p:embed/>
                </p:oleObj>
              </mc:Choice>
              <mc:Fallback>
                <p:oleObj name="Equation" r:id="rId6" imgW="2832100" imgH="482600" progId="Equation.3">
                  <p:embed/>
                  <p:pic>
                    <p:nvPicPr>
                      <p:cNvPr id="2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1421" y="4495800"/>
                        <a:ext cx="4879521" cy="838200"/>
                      </a:xfrm>
                      <a:prstGeom prst="rect">
                        <a:avLst/>
                      </a:prstGeom>
                      <a:noFill/>
                    </p:spPr>
                  </p:pic>
                </p:oleObj>
              </mc:Fallback>
            </mc:AlternateContent>
          </a:graphicData>
        </a:graphic>
      </p:graphicFrame>
      <p:sp>
        <p:nvSpPr>
          <p:cNvPr id="21" name="Footer Placeholder 20"/>
          <p:cNvSpPr>
            <a:spLocks noGrp="1"/>
          </p:cNvSpPr>
          <p:nvPr>
            <p:ph type="ftr" sz="quarter" idx="10"/>
          </p:nvPr>
        </p:nvSpPr>
        <p:spPr/>
        <p:txBody>
          <a:bodyPr/>
          <a:lstStyle/>
          <a:p>
            <a:r>
              <a:rPr lang="en-US"/>
              <a:t>Georgia Institute of Technology</a:t>
            </a:r>
            <a:endParaRPr lang="en-US" dirty="0"/>
          </a:p>
        </p:txBody>
      </p:sp>
      <p:sp>
        <p:nvSpPr>
          <p:cNvPr id="22" name="Slide Number Placeholder 21"/>
          <p:cNvSpPr>
            <a:spLocks noGrp="1"/>
          </p:cNvSpPr>
          <p:nvPr>
            <p:ph type="sldNum" sz="quarter" idx="11"/>
          </p:nvPr>
        </p:nvSpPr>
        <p:spPr/>
        <p:txBody>
          <a:bodyPr/>
          <a:lstStyle/>
          <a:p>
            <a:r>
              <a:rPr lang="en-US"/>
              <a:t>ECE6543 L4     S. E. Ralph      </a:t>
            </a:r>
            <a:fld id="{2AA89EEF-5204-5C4B-B53B-B7AA7FE8B4D0}" type="slidenum">
              <a:rPr lang="en-US" smtClean="0"/>
              <a:pPr/>
              <a:t>19</a:t>
            </a:fld>
            <a:endParaRPr lang="en-US" dirty="0"/>
          </a:p>
        </p:txBody>
      </p:sp>
    </p:spTree>
    <p:extLst>
      <p:ext uri="{BB962C8B-B14F-4D97-AF65-F5344CB8AC3E}">
        <p14:creationId xmlns:p14="http://schemas.microsoft.com/office/powerpoint/2010/main" val="1141649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0B0C91-A56A-45E6-B038-A384E7CC2B5F}"/>
              </a:ext>
            </a:extLst>
          </p:cNvPr>
          <p:cNvSpPr>
            <a:spLocks noGrp="1"/>
          </p:cNvSpPr>
          <p:nvPr>
            <p:ph type="title"/>
          </p:nvPr>
        </p:nvSpPr>
        <p:spPr/>
        <p:txBody>
          <a:bodyPr/>
          <a:lstStyle/>
          <a:p>
            <a:r>
              <a:rPr lang="en-US" dirty="0"/>
              <a:t>Homework Due Wednesday 4 Feb 2026</a:t>
            </a:r>
          </a:p>
        </p:txBody>
      </p:sp>
      <p:sp>
        <p:nvSpPr>
          <p:cNvPr id="8" name="Content Placeholder 7">
            <a:extLst>
              <a:ext uri="{FF2B5EF4-FFF2-40B4-BE49-F238E27FC236}">
                <a16:creationId xmlns:a16="http://schemas.microsoft.com/office/drawing/2014/main" id="{9138AEDB-FE78-4474-9D1F-A5F32B3E8200}"/>
              </a:ext>
            </a:extLst>
          </p:cNvPr>
          <p:cNvSpPr>
            <a:spLocks noGrp="1"/>
          </p:cNvSpPr>
          <p:nvPr>
            <p:ph idx="1"/>
          </p:nvPr>
        </p:nvSpPr>
        <p:spPr>
          <a:xfrm>
            <a:off x="1143000" y="1066800"/>
            <a:ext cx="9677400" cy="5105400"/>
          </a:xfrm>
        </p:spPr>
        <p:txBody>
          <a:bodyPr>
            <a:normAutofit/>
          </a:bodyPr>
          <a:lstStyle/>
          <a:p>
            <a:pPr marL="0" marR="0" algn="l">
              <a:spcBef>
                <a:spcPts val="0"/>
              </a:spcBef>
              <a:spcAft>
                <a:spcPts val="0"/>
              </a:spcAft>
              <a:tabLst>
                <a:tab pos="5486400" algn="r"/>
              </a:tabLst>
            </a:pPr>
            <a:endParaRPr lang="en-US" sz="1800" dirty="0">
              <a:effectLst/>
              <a:latin typeface="Times New Roman" panose="02020603050405020304" pitchFamily="18" charset="0"/>
              <a:ea typeface="Times New Roman" panose="02020603050405020304" pitchFamily="18" charset="0"/>
            </a:endParaRPr>
          </a:p>
          <a:p>
            <a:pPr marL="0" marR="0" lvl="0" indent="0" algn="just">
              <a:spcBef>
                <a:spcPts val="0"/>
              </a:spcBef>
              <a:spcAft>
                <a:spcPts val="0"/>
              </a:spcAft>
              <a:buClrTx/>
              <a:buSzPct val="100000"/>
              <a:buNone/>
              <a:tabLst>
                <a:tab pos="5486400" algn="r"/>
                <a:tab pos="228600" algn="l"/>
                <a:tab pos="457200" algn="l"/>
                <a:tab pos="5486400" algn="r"/>
              </a:tabLst>
            </a:pPr>
            <a:r>
              <a:rPr lang="en-US" sz="1800" dirty="0">
                <a:effectLst/>
                <a:latin typeface="+mj-lt"/>
                <a:ea typeface="Times New Roman" panose="02020603050405020304" pitchFamily="18" charset="0"/>
              </a:rPr>
              <a:t>Review basic E&amp;M, Chapter 1 Kumar and Deen</a:t>
            </a:r>
          </a:p>
          <a:p>
            <a:pPr marL="223837" marR="0" indent="0" algn="just">
              <a:spcBef>
                <a:spcPts val="0"/>
              </a:spcBef>
              <a:spcAft>
                <a:spcPts val="0"/>
              </a:spcAft>
              <a:buClrTx/>
              <a:buSzPct val="100000"/>
              <a:buNone/>
              <a:tabLst>
                <a:tab pos="5486400" algn="r"/>
              </a:tabLst>
            </a:pPr>
            <a:r>
              <a:rPr lang="en-US" sz="1600" dirty="0">
                <a:effectLst/>
                <a:latin typeface="+mj-lt"/>
                <a:ea typeface="Times New Roman" panose="02020603050405020304" pitchFamily="18" charset="0"/>
              </a:rPr>
              <a:t>	Plane waves, relationships between wavelength, velocity, k-vector</a:t>
            </a:r>
          </a:p>
          <a:p>
            <a:pPr marL="223837" marR="0" indent="0" algn="just">
              <a:spcBef>
                <a:spcPts val="0"/>
              </a:spcBef>
              <a:spcAft>
                <a:spcPts val="0"/>
              </a:spcAft>
              <a:buClrTx/>
              <a:buSzPct val="100000"/>
              <a:buNone/>
              <a:tabLst>
                <a:tab pos="5486400" algn="r"/>
              </a:tabLst>
            </a:pPr>
            <a:r>
              <a:rPr lang="en-US" sz="1600" dirty="0">
                <a:effectLst/>
                <a:latin typeface="+mj-lt"/>
                <a:ea typeface="Times New Roman" panose="02020603050405020304" pitchFamily="18" charset="0"/>
              </a:rPr>
              <a:t>Phase and group velocity, physical meaning and mathematical definition</a:t>
            </a:r>
          </a:p>
          <a:p>
            <a:pPr marL="0" indent="0" algn="just">
              <a:spcBef>
                <a:spcPts val="0"/>
              </a:spcBef>
              <a:spcAft>
                <a:spcPts val="0"/>
              </a:spcAft>
              <a:buClrTx/>
              <a:buSzPct val="100000"/>
              <a:buNone/>
              <a:tabLst>
                <a:tab pos="5486400" algn="r"/>
                <a:tab pos="457200" algn="l"/>
                <a:tab pos="5486400" algn="r"/>
              </a:tabLst>
            </a:pPr>
            <a:endParaRPr lang="en-US" dirty="0">
              <a:ea typeface="Times New Roman" panose="02020603050405020304" pitchFamily="18" charset="0"/>
            </a:endParaRPr>
          </a:p>
          <a:p>
            <a:pPr marL="0" indent="0" algn="just">
              <a:spcBef>
                <a:spcPts val="0"/>
              </a:spcBef>
              <a:spcAft>
                <a:spcPts val="0"/>
              </a:spcAft>
              <a:buClrTx/>
              <a:buSzPct val="100000"/>
              <a:buNone/>
              <a:tabLst>
                <a:tab pos="5486400" algn="r"/>
                <a:tab pos="457200" algn="l"/>
                <a:tab pos="5486400" algn="r"/>
              </a:tabLst>
            </a:pPr>
            <a:r>
              <a:rPr lang="en-US" dirty="0">
                <a:ea typeface="Times New Roman" panose="02020603050405020304" pitchFamily="18" charset="0"/>
              </a:rPr>
              <a:t>Read Chapter 2 and 3 Kumar and Deen </a:t>
            </a:r>
            <a:r>
              <a:rPr lang="en-US" sz="1800" dirty="0">
                <a:effectLst/>
                <a:latin typeface="+mj-lt"/>
                <a:ea typeface="Times New Roman" panose="02020603050405020304" pitchFamily="18" charset="0"/>
              </a:rPr>
              <a:t>	</a:t>
            </a:r>
          </a:p>
          <a:p>
            <a:pPr marL="0" marR="0" indent="0" algn="just">
              <a:spcBef>
                <a:spcPts val="0"/>
              </a:spcBef>
              <a:spcAft>
                <a:spcPts val="0"/>
              </a:spcAft>
              <a:buClrTx/>
              <a:buSzPct val="100000"/>
              <a:buNone/>
              <a:tabLst>
                <a:tab pos="5486400" algn="r"/>
                <a:tab pos="457200" algn="l"/>
                <a:tab pos="5486400" algn="r"/>
              </a:tabLst>
            </a:pPr>
            <a:endParaRPr lang="en-US" sz="1800" dirty="0">
              <a:effectLst/>
              <a:latin typeface="+mj-lt"/>
              <a:ea typeface="Times New Roman" panose="02020603050405020304" pitchFamily="18" charset="0"/>
            </a:endParaRPr>
          </a:p>
          <a:p>
            <a:pPr marL="0" marR="0" lvl="0" indent="0" algn="just">
              <a:spcBef>
                <a:spcPts val="0"/>
              </a:spcBef>
              <a:spcAft>
                <a:spcPts val="0"/>
              </a:spcAft>
              <a:buClrTx/>
              <a:buSzPct val="100000"/>
              <a:buNone/>
              <a:tabLst>
                <a:tab pos="5486400" algn="r"/>
                <a:tab pos="228600" algn="l"/>
                <a:tab pos="457200" algn="l"/>
                <a:tab pos="5486400" algn="r"/>
              </a:tabLst>
            </a:pPr>
            <a:r>
              <a:rPr lang="en-US" sz="1800" dirty="0">
                <a:effectLst/>
                <a:latin typeface="+mj-lt"/>
                <a:ea typeface="Times New Roman" panose="02020603050405020304" pitchFamily="18" charset="0"/>
              </a:rPr>
              <a:t>Read Journal articles</a:t>
            </a:r>
          </a:p>
          <a:p>
            <a:r>
              <a:rPr lang="en-US" sz="1600" dirty="0">
                <a:latin typeface="+mj-lt"/>
              </a:rPr>
              <a:t>Fiber-optic transmission and networking: the previous 20 and the next 20 years, </a:t>
            </a:r>
          </a:p>
          <a:p>
            <a:pPr lvl="1"/>
            <a:r>
              <a:rPr lang="en-US" sz="1400" dirty="0">
                <a:latin typeface="+mj-lt"/>
              </a:rPr>
              <a:t>P. J. Winzer, D. T. Neilson, and A. R. </a:t>
            </a:r>
            <a:r>
              <a:rPr lang="en-US" sz="1400" dirty="0" err="1">
                <a:latin typeface="+mj-lt"/>
              </a:rPr>
              <a:t>Chraplyvy</a:t>
            </a:r>
            <a:endParaRPr lang="en-US" sz="1400" dirty="0">
              <a:latin typeface="+mj-lt"/>
            </a:endParaRPr>
          </a:p>
          <a:p>
            <a:r>
              <a:rPr lang="en-US" sz="1600" dirty="0"/>
              <a:t>Future Optical Networks</a:t>
            </a:r>
          </a:p>
          <a:p>
            <a:pPr lvl="1"/>
            <a:r>
              <a:rPr lang="en-US" sz="1400" dirty="0">
                <a:latin typeface="+mj-lt"/>
              </a:rPr>
              <a:t>Michael J. O’Mahony, Christina Politi, Dimitrios </a:t>
            </a:r>
            <a:r>
              <a:rPr lang="en-US" sz="1400" dirty="0" err="1">
                <a:latin typeface="+mj-lt"/>
              </a:rPr>
              <a:t>Klonidis</a:t>
            </a:r>
            <a:r>
              <a:rPr lang="en-US" sz="1400" dirty="0">
                <a:latin typeface="+mj-lt"/>
              </a:rPr>
              <a:t>, Reza Nejabati, and Dimitra </a:t>
            </a:r>
            <a:r>
              <a:rPr lang="en-US" sz="1400" dirty="0" err="1">
                <a:latin typeface="+mj-lt"/>
              </a:rPr>
              <a:t>Simeonidou</a:t>
            </a:r>
            <a:r>
              <a:rPr lang="en-US" sz="1400" dirty="0">
                <a:latin typeface="+mj-lt"/>
              </a:rPr>
              <a:t>,</a:t>
            </a:r>
            <a:r>
              <a:rPr lang="en-US" sz="1400" i="1" dirty="0">
                <a:latin typeface="+mj-lt"/>
              </a:rPr>
              <a:t> </a:t>
            </a:r>
            <a:r>
              <a:rPr lang="en-US" sz="1400" dirty="0">
                <a:effectLst/>
                <a:latin typeface="+mj-lt"/>
                <a:ea typeface="Times New Roman" panose="02020603050405020304" pitchFamily="18" charset="0"/>
              </a:rPr>
              <a:t>JLT V24, 2006</a:t>
            </a:r>
          </a:p>
          <a:p>
            <a:pPr marL="223837" marR="0" indent="0" algn="just">
              <a:spcBef>
                <a:spcPts val="0"/>
              </a:spcBef>
              <a:spcAft>
                <a:spcPts val="0"/>
              </a:spcAft>
              <a:buClrTx/>
              <a:buSzPct val="100000"/>
              <a:buNone/>
              <a:tabLst>
                <a:tab pos="5486400" algn="r"/>
              </a:tabLst>
            </a:pPr>
            <a:endParaRPr lang="en-US" sz="1800" dirty="0">
              <a:effectLst/>
              <a:latin typeface="+mj-lt"/>
              <a:ea typeface="Times New Roman" panose="02020603050405020304" pitchFamily="18" charset="0"/>
            </a:endParaRPr>
          </a:p>
        </p:txBody>
      </p:sp>
      <p:sp>
        <p:nvSpPr>
          <p:cNvPr id="5" name="Footer Placeholder 4">
            <a:extLst>
              <a:ext uri="{FF2B5EF4-FFF2-40B4-BE49-F238E27FC236}">
                <a16:creationId xmlns:a16="http://schemas.microsoft.com/office/drawing/2014/main" id="{DCE22BF2-7574-4529-AE10-03DDC19B708C}"/>
              </a:ext>
            </a:extLst>
          </p:cNvPr>
          <p:cNvSpPr>
            <a:spLocks noGrp="1"/>
          </p:cNvSpPr>
          <p:nvPr>
            <p:ph type="ftr" sz="quarter" idx="10"/>
          </p:nvPr>
        </p:nvSpPr>
        <p:spPr/>
        <p:txBody>
          <a:bodyPr/>
          <a:lstStyle/>
          <a:p>
            <a:r>
              <a:rPr lang="en-US"/>
              <a:t>Georgia Institute of Technology</a:t>
            </a:r>
          </a:p>
        </p:txBody>
      </p:sp>
      <p:sp>
        <p:nvSpPr>
          <p:cNvPr id="6" name="Slide Number Placeholder 5">
            <a:extLst>
              <a:ext uri="{FF2B5EF4-FFF2-40B4-BE49-F238E27FC236}">
                <a16:creationId xmlns:a16="http://schemas.microsoft.com/office/drawing/2014/main" id="{1D4D2A4F-3C37-4E28-9C3A-932C0C193BDA}"/>
              </a:ext>
            </a:extLst>
          </p:cNvPr>
          <p:cNvSpPr>
            <a:spLocks noGrp="1"/>
          </p:cNvSpPr>
          <p:nvPr>
            <p:ph type="sldNum" sz="quarter" idx="11"/>
          </p:nvPr>
        </p:nvSpPr>
        <p:spPr/>
        <p:txBody>
          <a:bodyPr/>
          <a:lstStyle/>
          <a:p>
            <a:r>
              <a:rPr lang="en-US"/>
              <a:t>ECE6543 L4     S. E. Ralph      </a:t>
            </a:r>
            <a:fld id="{2AA89EEF-5204-5C4B-B53B-B7AA7FE8B4D0}" type="slidenum">
              <a:rPr lang="en-US" smtClean="0"/>
              <a:pPr/>
              <a:t>2</a:t>
            </a:fld>
            <a:endParaRPr lang="en-US" dirty="0"/>
          </a:p>
        </p:txBody>
      </p:sp>
    </p:spTree>
    <p:extLst>
      <p:ext uri="{BB962C8B-B14F-4D97-AF65-F5344CB8AC3E}">
        <p14:creationId xmlns:p14="http://schemas.microsoft.com/office/powerpoint/2010/main" val="2824703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2019300" y="172470"/>
            <a:ext cx="7467600" cy="533400"/>
          </a:xfrm>
        </p:spPr>
        <p:txBody>
          <a:bodyPr/>
          <a:lstStyle/>
          <a:p>
            <a:pPr eaLnBrk="1" hangingPunct="1"/>
            <a:r>
              <a:rPr lang="en-US" dirty="0"/>
              <a:t>Eigenvalue Equation for </a:t>
            </a:r>
            <a:r>
              <a:rPr lang="en-US" dirty="0">
                <a:latin typeface="Symbol" pitchFamily="18" charset="2"/>
              </a:rPr>
              <a:t>b</a:t>
            </a:r>
          </a:p>
        </p:txBody>
      </p:sp>
      <p:sp>
        <p:nvSpPr>
          <p:cNvPr id="14340" name="Rectangle 3"/>
          <p:cNvSpPr>
            <a:spLocks noGrp="1" noChangeArrowheads="1"/>
          </p:cNvSpPr>
          <p:nvPr>
            <p:ph type="body" sz="half" idx="1"/>
          </p:nvPr>
        </p:nvSpPr>
        <p:spPr>
          <a:xfrm>
            <a:off x="614766" y="1034600"/>
            <a:ext cx="10967634" cy="1417961"/>
          </a:xfrm>
        </p:spPr>
        <p:txBody>
          <a:bodyPr>
            <a:normAutofit/>
          </a:bodyPr>
          <a:lstStyle/>
          <a:p>
            <a:r>
              <a:rPr lang="en-US" sz="1800" dirty="0"/>
              <a:t>Using the boundary conditions for continuous tangential E and H across the core-cladding interface gives four equations for continuity of </a:t>
            </a:r>
            <a:r>
              <a:rPr lang="en-US" sz="1800" i="1" dirty="0" err="1">
                <a:latin typeface="Times New Roman" panose="02020603050405020304" pitchFamily="18" charset="0"/>
                <a:cs typeface="Times New Roman" panose="02020603050405020304" pitchFamily="18" charset="0"/>
              </a:rPr>
              <a:t>E</a:t>
            </a:r>
            <a:r>
              <a:rPr lang="en-US" sz="1800" baseline="-25000" dirty="0" err="1">
                <a:latin typeface="Times New Roman" panose="02020603050405020304" pitchFamily="18" charset="0"/>
                <a:cs typeface="Times New Roman" panose="02020603050405020304" pitchFamily="18" charset="0"/>
              </a:rPr>
              <a:t>z</a:t>
            </a:r>
            <a:r>
              <a:rPr lang="en-US" sz="1800" dirty="0"/>
              <a:t>, </a:t>
            </a:r>
            <a:r>
              <a:rPr lang="en-US" sz="1800" i="1" dirty="0" err="1">
                <a:latin typeface="Times New Roman" panose="02020603050405020304" pitchFamily="18" charset="0"/>
                <a:cs typeface="Times New Roman" panose="02020603050405020304" pitchFamily="18" charset="0"/>
              </a:rPr>
              <a:t>E</a:t>
            </a:r>
            <a:r>
              <a:rPr lang="en-US" sz="1800" baseline="-25000" dirty="0" err="1">
                <a:latin typeface="Symbol" pitchFamily="18" charset="2"/>
              </a:rPr>
              <a:t>f</a:t>
            </a:r>
            <a:r>
              <a:rPr lang="en-US" sz="1800" dirty="0"/>
              <a:t>, </a:t>
            </a:r>
            <a:r>
              <a:rPr lang="en-US" sz="1800" i="1" dirty="0">
                <a:latin typeface="Times New Roman" panose="02020603050405020304" pitchFamily="18" charset="0"/>
                <a:cs typeface="Times New Roman" panose="02020603050405020304" pitchFamily="18" charset="0"/>
              </a:rPr>
              <a:t>H</a:t>
            </a:r>
            <a:r>
              <a:rPr lang="en-US" sz="1800" baseline="-25000" dirty="0">
                <a:latin typeface="Times New Roman" panose="02020603050405020304" pitchFamily="18" charset="0"/>
                <a:cs typeface="Times New Roman" panose="02020603050405020304" pitchFamily="18" charset="0"/>
              </a:rPr>
              <a:t>z</a:t>
            </a:r>
            <a:r>
              <a:rPr lang="en-US" sz="1800" dirty="0"/>
              <a:t>, and </a:t>
            </a:r>
            <a:r>
              <a:rPr lang="en-US" sz="1800" i="1" dirty="0" err="1">
                <a:latin typeface="Times New Roman" panose="02020603050405020304" pitchFamily="18" charset="0"/>
                <a:cs typeface="Times New Roman" panose="02020603050405020304" pitchFamily="18" charset="0"/>
              </a:rPr>
              <a:t>H</a:t>
            </a:r>
            <a:r>
              <a:rPr lang="en-US" sz="1800" baseline="-25000" dirty="0" err="1">
                <a:latin typeface="Symbol" pitchFamily="18" charset="2"/>
              </a:rPr>
              <a:t>f</a:t>
            </a:r>
            <a:r>
              <a:rPr lang="en-US" sz="1800" baseline="-25000" dirty="0">
                <a:latin typeface="Symbol" pitchFamily="18" charset="2"/>
              </a:rPr>
              <a:t> </a:t>
            </a:r>
            <a:r>
              <a:rPr lang="en-US" sz="1800" dirty="0"/>
              <a:t> </a:t>
            </a:r>
          </a:p>
          <a:p>
            <a:pPr eaLnBrk="1" hangingPunct="1"/>
            <a:r>
              <a:rPr lang="en-US" sz="1800" dirty="0"/>
              <a:t>These four equations have solution when the determinant of the corresponding matrix is zero, yielding:</a:t>
            </a:r>
          </a:p>
        </p:txBody>
      </p:sp>
      <p:graphicFrame>
        <p:nvGraphicFramePr>
          <p:cNvPr id="14338" name="Object 4"/>
          <p:cNvGraphicFramePr>
            <a:graphicFrameLocks noGrp="1" noChangeAspect="1"/>
          </p:cNvGraphicFramePr>
          <p:nvPr>
            <p:ph sz="quarter" idx="2"/>
            <p:extLst>
              <p:ext uri="{D42A27DB-BD31-4B8C-83A1-F6EECF244321}">
                <p14:modId xmlns:p14="http://schemas.microsoft.com/office/powerpoint/2010/main" val="174434485"/>
              </p:ext>
            </p:extLst>
          </p:nvPr>
        </p:nvGraphicFramePr>
        <p:xfrm>
          <a:off x="2514600" y="2215311"/>
          <a:ext cx="6280944" cy="759021"/>
        </p:xfrm>
        <a:graphic>
          <a:graphicData uri="http://schemas.openxmlformats.org/presentationml/2006/ole">
            <mc:AlternateContent xmlns:mc="http://schemas.openxmlformats.org/markup-compatibility/2006">
              <mc:Choice xmlns:v="urn:schemas-microsoft-com:vml" Requires="v">
                <p:oleObj name="Equation" r:id="rId2" imgW="4203360" imgH="507960" progId="Equation.3">
                  <p:embed/>
                </p:oleObj>
              </mc:Choice>
              <mc:Fallback>
                <p:oleObj name="Equation" r:id="rId2" imgW="4203360" imgH="507960" progId="Equation.3">
                  <p:embed/>
                  <p:pic>
                    <p:nvPicPr>
                      <p:cNvPr id="14338" name="Object 4"/>
                      <p:cNvPicPr>
                        <a:picLocks noChangeAspect="1" noChangeArrowheads="1"/>
                      </p:cNvPicPr>
                      <p:nvPr/>
                    </p:nvPicPr>
                    <p:blipFill>
                      <a:blip r:embed="rId3"/>
                      <a:srcRect/>
                      <a:stretch>
                        <a:fillRect/>
                      </a:stretch>
                    </p:blipFill>
                    <p:spPr bwMode="auto">
                      <a:xfrm>
                        <a:off x="2514600" y="2215311"/>
                        <a:ext cx="6280944" cy="759021"/>
                      </a:xfrm>
                      <a:prstGeom prst="rect">
                        <a:avLst/>
                      </a:prstGeom>
                      <a:noFill/>
                    </p:spPr>
                  </p:pic>
                </p:oleObj>
              </mc:Fallback>
            </mc:AlternateContent>
          </a:graphicData>
        </a:graphic>
      </p:graphicFrame>
      <p:sp>
        <p:nvSpPr>
          <p:cNvPr id="14341" name="Rectangle 5"/>
          <p:cNvSpPr>
            <a:spLocks noChangeArrowheads="1"/>
          </p:cNvSpPr>
          <p:nvPr/>
        </p:nvSpPr>
        <p:spPr bwMode="auto">
          <a:xfrm>
            <a:off x="1524001" y="2983857"/>
            <a:ext cx="184731" cy="461665"/>
          </a:xfrm>
          <a:prstGeom prst="rect">
            <a:avLst/>
          </a:prstGeom>
          <a:noFill/>
          <a:ln w="12700">
            <a:noFill/>
            <a:miter lim="800000"/>
            <a:headEnd/>
            <a:tailEnd/>
          </a:ln>
        </p:spPr>
        <p:txBody>
          <a:bodyPr wrap="none" anchor="ctr">
            <a:spAutoFit/>
          </a:bodyPr>
          <a:lstStyle/>
          <a:p>
            <a:endParaRPr lang="en-US"/>
          </a:p>
        </p:txBody>
      </p:sp>
      <p:sp>
        <p:nvSpPr>
          <p:cNvPr id="14342" name="Rectangle 6"/>
          <p:cNvSpPr>
            <a:spLocks noChangeArrowheads="1"/>
          </p:cNvSpPr>
          <p:nvPr/>
        </p:nvSpPr>
        <p:spPr bwMode="auto">
          <a:xfrm>
            <a:off x="1524001" y="2974332"/>
            <a:ext cx="184731" cy="461665"/>
          </a:xfrm>
          <a:prstGeom prst="rect">
            <a:avLst/>
          </a:prstGeom>
          <a:noFill/>
          <a:ln w="12700">
            <a:noFill/>
            <a:miter lim="800000"/>
            <a:headEnd/>
            <a:tailEnd/>
          </a:ln>
        </p:spPr>
        <p:txBody>
          <a:bodyPr wrap="none" anchor="ctr">
            <a:spAutoFit/>
          </a:bodyPr>
          <a:lstStyle/>
          <a:p>
            <a:endParaRPr lang="en-US"/>
          </a:p>
        </p:txBody>
      </p:sp>
      <p:sp>
        <p:nvSpPr>
          <p:cNvPr id="14343" name="Rectangle 7"/>
          <p:cNvSpPr>
            <a:spLocks noChangeArrowheads="1"/>
          </p:cNvSpPr>
          <p:nvPr/>
        </p:nvSpPr>
        <p:spPr bwMode="auto">
          <a:xfrm>
            <a:off x="614766" y="3610522"/>
            <a:ext cx="10972800" cy="2348870"/>
          </a:xfrm>
          <a:prstGeom prst="rect">
            <a:avLst/>
          </a:prstGeom>
          <a:noFill/>
          <a:ln w="12700">
            <a:noFill/>
            <a:miter lim="800000"/>
            <a:headEnd/>
            <a:tailEnd/>
          </a:ln>
        </p:spPr>
        <p:txBody>
          <a:bodyPr lIns="90488" tIns="44450" rIns="90488" bIns="44450"/>
          <a:lstStyle/>
          <a:p>
            <a:pPr marL="233363" indent="-233363" eaLnBrk="1" hangingPunct="1">
              <a:spcBef>
                <a:spcPct val="20000"/>
              </a:spcBef>
              <a:buClr>
                <a:srgbClr val="CC9900"/>
              </a:buClr>
              <a:buSzPct val="70000"/>
              <a:buFont typeface="Wingdings" pitchFamily="2" charset="2"/>
              <a:buChar char="n"/>
            </a:pPr>
            <a:r>
              <a:rPr lang="en-US" sz="1800" dirty="0">
                <a:latin typeface="+mn-lt"/>
              </a:rPr>
              <a:t>This provides a method to determine </a:t>
            </a:r>
            <a:r>
              <a:rPr lang="en-US" sz="1800" dirty="0">
                <a:latin typeface="Symbol" panose="05050102010706020507" pitchFamily="18" charset="2"/>
              </a:rPr>
              <a:t>b</a:t>
            </a:r>
            <a:r>
              <a:rPr lang="en-US" sz="1800" dirty="0">
                <a:latin typeface="+mn-lt"/>
              </a:rPr>
              <a:t> for any given set of </a:t>
            </a:r>
            <a:r>
              <a:rPr lang="en-US" sz="1800" i="1" dirty="0" err="1">
                <a:cs typeface="Times New Roman" panose="02020603050405020304" pitchFamily="18" charset="0"/>
              </a:rPr>
              <a:t>k</a:t>
            </a:r>
            <a:r>
              <a:rPr lang="en-US" sz="1800" i="1" baseline="-25000" dirty="0" err="1">
                <a:cs typeface="Times New Roman" panose="02020603050405020304" pitchFamily="18" charset="0"/>
              </a:rPr>
              <a:t>o</a:t>
            </a:r>
            <a:r>
              <a:rPr lang="en-US" sz="1800" dirty="0">
                <a:cs typeface="Times New Roman" panose="02020603050405020304" pitchFamily="18" charset="0"/>
              </a:rPr>
              <a:t>, </a:t>
            </a:r>
            <a:r>
              <a:rPr lang="en-US" sz="1800" dirty="0">
                <a:latin typeface="Script MT Bold" panose="03040602040607080904" pitchFamily="66" charset="0"/>
                <a:cs typeface="Times New Roman" panose="02020603050405020304" pitchFamily="18" charset="0"/>
              </a:rPr>
              <a:t>a</a:t>
            </a:r>
            <a:r>
              <a:rPr lang="en-US" sz="1800" dirty="0">
                <a:cs typeface="Times New Roman" panose="02020603050405020304" pitchFamily="18" charset="0"/>
              </a:rPr>
              <a:t>, </a:t>
            </a:r>
            <a:r>
              <a:rPr lang="en-US" sz="1800" i="1" dirty="0">
                <a:cs typeface="Times New Roman" panose="02020603050405020304" pitchFamily="18" charset="0"/>
              </a:rPr>
              <a:t>n</a:t>
            </a:r>
            <a:r>
              <a:rPr lang="en-US" sz="1800" i="1" baseline="-25000" dirty="0">
                <a:cs typeface="Times New Roman" panose="02020603050405020304" pitchFamily="18" charset="0"/>
              </a:rPr>
              <a:t>1</a:t>
            </a:r>
            <a:r>
              <a:rPr lang="en-US" sz="1800" dirty="0">
                <a:cs typeface="Times New Roman" panose="02020603050405020304" pitchFamily="18" charset="0"/>
              </a:rPr>
              <a:t> and </a:t>
            </a:r>
            <a:r>
              <a:rPr lang="en-US" sz="1800" i="1" dirty="0">
                <a:cs typeface="Times New Roman" panose="02020603050405020304" pitchFamily="18" charset="0"/>
              </a:rPr>
              <a:t>n</a:t>
            </a:r>
            <a:r>
              <a:rPr lang="en-US" sz="1800" i="1" baseline="-25000" dirty="0">
                <a:cs typeface="Times New Roman" panose="02020603050405020304" pitchFamily="18" charset="0"/>
              </a:rPr>
              <a:t>2</a:t>
            </a:r>
            <a:endParaRPr lang="en-US" sz="1800" dirty="0">
              <a:latin typeface="+mn-lt"/>
              <a:ea typeface="+mn-ea"/>
              <a:cs typeface="+mn-cs"/>
            </a:endParaRPr>
          </a:p>
          <a:p>
            <a:pPr marL="233363" indent="-233363" eaLnBrk="1" hangingPunct="1">
              <a:spcBef>
                <a:spcPct val="20000"/>
              </a:spcBef>
              <a:buClr>
                <a:srgbClr val="CC9900"/>
              </a:buClr>
              <a:buSzPct val="70000"/>
              <a:buFont typeface="Wingdings" pitchFamily="2" charset="2"/>
              <a:buChar char="n"/>
            </a:pPr>
            <a:r>
              <a:rPr lang="en-US" sz="1800" dirty="0">
                <a:latin typeface="+mn-lt"/>
              </a:rPr>
              <a:t>There are multiple solutions for each azimuthal mode index </a:t>
            </a:r>
            <a:r>
              <a:rPr lang="en-US" sz="1800" i="1" dirty="0">
                <a:cs typeface="Times New Roman" panose="02020603050405020304" pitchFamily="18" charset="0"/>
              </a:rPr>
              <a:t>m, m </a:t>
            </a:r>
            <a:r>
              <a:rPr lang="en-US" sz="1800" dirty="0">
                <a:latin typeface="+mn-lt"/>
              </a:rPr>
              <a:t>= 0, 1, 2, 3…</a:t>
            </a:r>
            <a:endParaRPr lang="en-US" sz="1800" dirty="0">
              <a:latin typeface="+mn-lt"/>
              <a:ea typeface="+mn-ea"/>
              <a:cs typeface="+mn-cs"/>
            </a:endParaRPr>
          </a:p>
          <a:p>
            <a:pPr marL="233363" indent="-233363" eaLnBrk="1" hangingPunct="1">
              <a:spcBef>
                <a:spcPct val="20000"/>
              </a:spcBef>
              <a:buClr>
                <a:srgbClr val="CC9900"/>
              </a:buClr>
              <a:buSzPct val="70000"/>
              <a:buFont typeface="Wingdings" pitchFamily="2" charset="2"/>
              <a:buChar char="n"/>
            </a:pPr>
            <a:r>
              <a:rPr lang="en-US" sz="1800" dirty="0">
                <a:latin typeface="+mn-lt"/>
              </a:rPr>
              <a:t>The solutions are identified in terms of </a:t>
            </a:r>
            <a:r>
              <a:rPr lang="en-US" sz="1800" i="1" dirty="0">
                <a:cs typeface="Times New Roman" panose="02020603050405020304" pitchFamily="18" charset="0"/>
              </a:rPr>
              <a:t>m</a:t>
            </a:r>
            <a:r>
              <a:rPr lang="en-US" sz="1800" dirty="0">
                <a:latin typeface="+mn-lt"/>
              </a:rPr>
              <a:t> and </a:t>
            </a:r>
            <a:r>
              <a:rPr lang="en-US" sz="1800" i="1" dirty="0">
                <a:cs typeface="Times New Roman" panose="02020603050405020304" pitchFamily="18" charset="0"/>
              </a:rPr>
              <a:t>n</a:t>
            </a:r>
            <a:r>
              <a:rPr lang="en-US" sz="1800" dirty="0"/>
              <a:t> and </a:t>
            </a:r>
            <a:r>
              <a:rPr lang="en-US" sz="1800" i="1" dirty="0" err="1">
                <a:latin typeface="Symbol" pitchFamily="18" charset="2"/>
              </a:rPr>
              <a:t>b</a:t>
            </a:r>
            <a:r>
              <a:rPr lang="en-US" sz="1800" i="1" baseline="-25000" dirty="0" err="1"/>
              <a:t>mn</a:t>
            </a:r>
            <a:endParaRPr lang="en-US" sz="1800" i="1" dirty="0">
              <a:latin typeface="+mn-lt"/>
              <a:ea typeface="+mn-ea"/>
              <a:cs typeface="+mn-cs"/>
            </a:endParaRPr>
          </a:p>
          <a:p>
            <a:pPr marL="233363" lvl="1" indent="-233363" eaLnBrk="1" hangingPunct="1">
              <a:spcBef>
                <a:spcPct val="20000"/>
              </a:spcBef>
              <a:buClr>
                <a:srgbClr val="CC9900"/>
              </a:buClr>
              <a:buSzPct val="70000"/>
              <a:buFont typeface="Wingdings" pitchFamily="2" charset="2"/>
              <a:buChar char="n"/>
            </a:pPr>
            <a:r>
              <a:rPr lang="en-US" sz="1800" dirty="0">
                <a:latin typeface="+mn-lt"/>
              </a:rPr>
              <a:t>Where </a:t>
            </a:r>
            <a:r>
              <a:rPr lang="en-US" sz="1800" i="1" dirty="0">
                <a:cs typeface="Times New Roman" panose="02020603050405020304" pitchFamily="18" charset="0"/>
              </a:rPr>
              <a:t>n</a:t>
            </a:r>
            <a:r>
              <a:rPr lang="en-US" sz="1800" dirty="0">
                <a:latin typeface="+mn-lt"/>
              </a:rPr>
              <a:t> is the radial mode index, </a:t>
            </a:r>
            <a:r>
              <a:rPr lang="en-US" sz="1800" i="1" dirty="0">
                <a:cs typeface="Times New Roman" panose="02020603050405020304" pitchFamily="18" charset="0"/>
              </a:rPr>
              <a:t>n </a:t>
            </a:r>
            <a:r>
              <a:rPr lang="en-US" sz="1800" dirty="0">
                <a:latin typeface="+mn-lt"/>
              </a:rPr>
              <a:t>= 1, 2, 3 ….</a:t>
            </a:r>
            <a:endParaRPr lang="en-US" sz="1800" dirty="0">
              <a:latin typeface="+mn-lt"/>
              <a:ea typeface="+mn-ea"/>
              <a:cs typeface="+mn-cs"/>
            </a:endParaRPr>
          </a:p>
          <a:p>
            <a:pPr marL="233363" indent="-233363" eaLnBrk="1" hangingPunct="1">
              <a:spcBef>
                <a:spcPct val="20000"/>
              </a:spcBef>
              <a:buClr>
                <a:srgbClr val="CC9900"/>
              </a:buClr>
              <a:buSzPct val="70000"/>
              <a:buFont typeface="Wingdings" pitchFamily="2" charset="2"/>
              <a:buChar char="n"/>
            </a:pPr>
            <a:r>
              <a:rPr lang="en-US" sz="1800" dirty="0">
                <a:latin typeface="+mn-lt"/>
              </a:rPr>
              <a:t>In general </a:t>
            </a:r>
            <a:r>
              <a:rPr lang="en-US" sz="1800" i="1" dirty="0" err="1">
                <a:cs typeface="Times New Roman" panose="02020603050405020304" pitchFamily="18" charset="0"/>
              </a:rPr>
              <a:t>E</a:t>
            </a:r>
            <a:r>
              <a:rPr lang="en-US" sz="1800" baseline="-25000" dirty="0" err="1">
                <a:cs typeface="Times New Roman" panose="02020603050405020304" pitchFamily="18" charset="0"/>
              </a:rPr>
              <a:t>z</a:t>
            </a:r>
            <a:r>
              <a:rPr lang="en-US" sz="1800" dirty="0">
                <a:latin typeface="+mn-lt"/>
              </a:rPr>
              <a:t> and </a:t>
            </a:r>
            <a:r>
              <a:rPr lang="en-US" sz="1800" i="1" dirty="0">
                <a:cs typeface="Times New Roman" panose="02020603050405020304" pitchFamily="18" charset="0"/>
              </a:rPr>
              <a:t>H</a:t>
            </a:r>
            <a:r>
              <a:rPr lang="en-US" sz="1800" baseline="-25000" dirty="0">
                <a:cs typeface="Times New Roman" panose="02020603050405020304" pitchFamily="18" charset="0"/>
              </a:rPr>
              <a:t>z</a:t>
            </a:r>
            <a:r>
              <a:rPr lang="en-US" sz="1800" dirty="0">
                <a:latin typeface="+mn-lt"/>
              </a:rPr>
              <a:t> are both non zero except for </a:t>
            </a:r>
            <a:r>
              <a:rPr lang="en-US" sz="1800" i="1" dirty="0">
                <a:cs typeface="Times New Roman" panose="02020603050405020304" pitchFamily="18" charset="0"/>
              </a:rPr>
              <a:t>m </a:t>
            </a:r>
            <a:r>
              <a:rPr lang="en-US" sz="1800" dirty="0">
                <a:latin typeface="+mn-lt"/>
              </a:rPr>
              <a:t>= 0</a:t>
            </a:r>
            <a:endParaRPr lang="en-US" sz="1800" dirty="0">
              <a:latin typeface="+mn-lt"/>
              <a:ea typeface="+mn-ea"/>
              <a:cs typeface="+mn-cs"/>
            </a:endParaRPr>
          </a:p>
          <a:p>
            <a:pPr marL="233363" indent="-233363" eaLnBrk="1" hangingPunct="1">
              <a:spcBef>
                <a:spcPct val="20000"/>
              </a:spcBef>
              <a:buClr>
                <a:srgbClr val="CC9900"/>
              </a:buClr>
              <a:buSzPct val="70000"/>
              <a:buFont typeface="Wingdings" pitchFamily="2" charset="2"/>
              <a:buChar char="n"/>
            </a:pPr>
            <a:r>
              <a:rPr lang="en-US" sz="1800" dirty="0">
                <a:latin typeface="+mn-lt"/>
              </a:rPr>
              <a:t>We therefore call these hybrid modes designated </a:t>
            </a:r>
            <a:r>
              <a:rPr lang="en-US" sz="1800" i="1" dirty="0" err="1">
                <a:cs typeface="Times New Roman" panose="02020603050405020304" pitchFamily="18" charset="0"/>
              </a:rPr>
              <a:t>HE</a:t>
            </a:r>
            <a:r>
              <a:rPr lang="en-US" sz="1800" i="1" baseline="-25000" dirty="0" err="1">
                <a:cs typeface="Times New Roman" panose="02020603050405020304" pitchFamily="18" charset="0"/>
              </a:rPr>
              <a:t>mn</a:t>
            </a:r>
            <a:r>
              <a:rPr lang="en-US" sz="1800" dirty="0">
                <a:latin typeface="+mn-lt"/>
              </a:rPr>
              <a:t> and </a:t>
            </a:r>
            <a:r>
              <a:rPr lang="en-US" sz="1800" i="1" dirty="0" err="1">
                <a:cs typeface="Times New Roman" panose="02020603050405020304" pitchFamily="18" charset="0"/>
              </a:rPr>
              <a:t>EH</a:t>
            </a:r>
            <a:r>
              <a:rPr lang="en-US" sz="1800" i="1" baseline="-25000" dirty="0" err="1">
                <a:cs typeface="Times New Roman" panose="02020603050405020304" pitchFamily="18" charset="0"/>
              </a:rPr>
              <a:t>mn</a:t>
            </a:r>
            <a:r>
              <a:rPr lang="en-US" sz="1800" dirty="0">
                <a:latin typeface="+mn-lt"/>
              </a:rPr>
              <a:t> depending on whether </a:t>
            </a:r>
            <a:r>
              <a:rPr lang="en-US" sz="1800" i="1" dirty="0">
                <a:cs typeface="Times New Roman" panose="02020603050405020304" pitchFamily="18" charset="0"/>
              </a:rPr>
              <a:t>H</a:t>
            </a:r>
            <a:r>
              <a:rPr lang="en-US" sz="1800" baseline="-25000" dirty="0">
                <a:cs typeface="Times New Roman" panose="02020603050405020304" pitchFamily="18" charset="0"/>
              </a:rPr>
              <a:t>z</a:t>
            </a:r>
            <a:r>
              <a:rPr lang="en-US" sz="1800" dirty="0">
                <a:latin typeface="+mn-lt"/>
              </a:rPr>
              <a:t> is &gt; </a:t>
            </a:r>
            <a:r>
              <a:rPr lang="en-US" sz="1800" i="1" dirty="0" err="1">
                <a:cs typeface="Times New Roman" panose="02020603050405020304" pitchFamily="18" charset="0"/>
              </a:rPr>
              <a:t>E</a:t>
            </a:r>
            <a:r>
              <a:rPr lang="en-US" sz="1800" baseline="-25000" dirty="0" err="1">
                <a:cs typeface="Times New Roman" panose="02020603050405020304" pitchFamily="18" charset="0"/>
              </a:rPr>
              <a:t>z</a:t>
            </a:r>
            <a:r>
              <a:rPr lang="en-US" sz="1800" dirty="0">
                <a:latin typeface="+mn-lt"/>
              </a:rPr>
              <a:t>  or not</a:t>
            </a:r>
            <a:endParaRPr lang="en-US" sz="1800" dirty="0">
              <a:latin typeface="+mn-lt"/>
              <a:ea typeface="+mn-ea"/>
              <a:cs typeface="+mn-cs"/>
            </a:endParaRPr>
          </a:p>
          <a:p>
            <a:pPr marL="233363" indent="-233363" eaLnBrk="1" hangingPunct="1">
              <a:spcBef>
                <a:spcPct val="20000"/>
              </a:spcBef>
              <a:buClr>
                <a:srgbClr val="CC9900"/>
              </a:buClr>
              <a:buSzPct val="70000"/>
              <a:buFont typeface="Wingdings" pitchFamily="2" charset="2"/>
              <a:buChar char="n"/>
            </a:pPr>
            <a:r>
              <a:rPr lang="en-US" sz="1800" dirty="0">
                <a:latin typeface="+mn-lt"/>
              </a:rPr>
              <a:t>For </a:t>
            </a:r>
            <a:r>
              <a:rPr lang="en-US" sz="1800" i="1" dirty="0">
                <a:latin typeface="Times New Roman" panose="02020603050405020304" pitchFamily="18" charset="0"/>
                <a:cs typeface="Times New Roman" panose="02020603050405020304" pitchFamily="18" charset="0"/>
              </a:rPr>
              <a:t>m</a:t>
            </a:r>
            <a:r>
              <a:rPr lang="en-US" sz="1800" dirty="0">
                <a:latin typeface="+mn-lt"/>
              </a:rPr>
              <a:t>=0 we do have TE</a:t>
            </a:r>
            <a:r>
              <a:rPr lang="en-US" sz="1800" baseline="-25000" dirty="0">
                <a:latin typeface="+mn-lt"/>
              </a:rPr>
              <a:t>0n</a:t>
            </a:r>
            <a:r>
              <a:rPr lang="en-US" sz="1800" dirty="0">
                <a:latin typeface="+mn-lt"/>
              </a:rPr>
              <a:t> and TM</a:t>
            </a:r>
            <a:r>
              <a:rPr lang="en-US" sz="1800" baseline="-25000" dirty="0">
                <a:latin typeface="+mn-lt"/>
              </a:rPr>
              <a:t>0n</a:t>
            </a:r>
            <a:endParaRPr lang="en-US" sz="1800" dirty="0">
              <a:latin typeface="+mn-lt"/>
              <a:ea typeface="+mn-ea"/>
              <a:cs typeface="+mn-cs"/>
            </a:endParaRPr>
          </a:p>
        </p:txBody>
      </p:sp>
      <p:sp>
        <p:nvSpPr>
          <p:cNvPr id="2" name="TextBox 1"/>
          <p:cNvSpPr txBox="1"/>
          <p:nvPr/>
        </p:nvSpPr>
        <p:spPr>
          <a:xfrm>
            <a:off x="9753600" y="2319012"/>
            <a:ext cx="1221809" cy="338554"/>
          </a:xfrm>
          <a:prstGeom prst="rect">
            <a:avLst/>
          </a:prstGeom>
          <a:noFill/>
        </p:spPr>
        <p:txBody>
          <a:bodyPr wrap="none" rtlCol="0">
            <a:spAutoFit/>
          </a:bodyPr>
          <a:lstStyle/>
          <a:p>
            <a:r>
              <a:rPr lang="en-US" sz="1600" baseline="0" dirty="0">
                <a:latin typeface="+mn-lt"/>
              </a:rPr>
              <a:t>Keiser 2.54</a:t>
            </a:r>
          </a:p>
        </p:txBody>
      </p:sp>
      <p:sp>
        <p:nvSpPr>
          <p:cNvPr id="5" name="Footer Placeholder 4"/>
          <p:cNvSpPr>
            <a:spLocks noGrp="1"/>
          </p:cNvSpPr>
          <p:nvPr>
            <p:ph type="ftr" sz="quarter" idx="10"/>
          </p:nvPr>
        </p:nvSpPr>
        <p:spPr/>
        <p:txBody>
          <a:bodyPr/>
          <a:lstStyle/>
          <a:p>
            <a:r>
              <a:rPr lang="en-US"/>
              <a:t>Georgia Institute of Technology</a:t>
            </a:r>
            <a:endParaRPr lang="en-US" dirty="0"/>
          </a:p>
        </p:txBody>
      </p:sp>
      <p:sp>
        <p:nvSpPr>
          <p:cNvPr id="6" name="Slide Number Placeholder 5"/>
          <p:cNvSpPr>
            <a:spLocks noGrp="1"/>
          </p:cNvSpPr>
          <p:nvPr>
            <p:ph type="sldNum" sz="quarter" idx="11"/>
          </p:nvPr>
        </p:nvSpPr>
        <p:spPr/>
        <p:txBody>
          <a:bodyPr/>
          <a:lstStyle/>
          <a:p>
            <a:r>
              <a:rPr lang="en-US"/>
              <a:t>ECE6543 L4     S. E. Ralph      </a:t>
            </a:r>
            <a:fld id="{2AA89EEF-5204-5C4B-B53B-B7AA7FE8B4D0}" type="slidenum">
              <a:rPr lang="en-US" smtClean="0"/>
              <a:pPr/>
              <a:t>20</a:t>
            </a:fld>
            <a:endParaRPr lang="en-US" dirty="0"/>
          </a:p>
        </p:txBody>
      </p:sp>
    </p:spTree>
    <p:extLst>
      <p:ext uri="{BB962C8B-B14F-4D97-AF65-F5344CB8AC3E}">
        <p14:creationId xmlns:p14="http://schemas.microsoft.com/office/powerpoint/2010/main" val="2456405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2496"/>
            <a:ext cx="9956800" cy="533400"/>
          </a:xfrm>
        </p:spPr>
        <p:txBody>
          <a:bodyPr/>
          <a:lstStyle/>
          <a:p>
            <a:r>
              <a:rPr lang="en-US" dirty="0"/>
              <a:t>Bessel Functions</a:t>
            </a:r>
          </a:p>
        </p:txBody>
      </p:sp>
      <p:sp>
        <p:nvSpPr>
          <p:cNvPr id="3" name="Content Placeholder 2"/>
          <p:cNvSpPr>
            <a:spLocks noGrp="1"/>
          </p:cNvSpPr>
          <p:nvPr>
            <p:ph idx="1"/>
          </p:nvPr>
        </p:nvSpPr>
        <p:spPr>
          <a:xfrm>
            <a:off x="3918509" y="1625564"/>
            <a:ext cx="1143000" cy="438169"/>
          </a:xfrm>
          <a:solidFill>
            <a:schemeClr val="bg1"/>
          </a:solidFill>
        </p:spPr>
        <p:txBody>
          <a:bodyPr/>
          <a:lstStyle/>
          <a:p>
            <a:pPr marL="0" indent="0">
              <a:buClr>
                <a:srgbClr val="ECAE14"/>
              </a:buClr>
              <a:buNone/>
            </a:pPr>
            <a:r>
              <a:rPr lang="en-US" dirty="0"/>
              <a:t>1st kind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288" y="1189651"/>
            <a:ext cx="3523113" cy="267756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556" y="1177275"/>
            <a:ext cx="3539397" cy="2689942"/>
          </a:xfrm>
          <a:prstGeom prst="rect">
            <a:avLst/>
          </a:prstGeom>
        </p:spPr>
      </p:pic>
      <p:sp>
        <p:nvSpPr>
          <p:cNvPr id="9" name="Content Placeholder 2"/>
          <p:cNvSpPr txBox="1">
            <a:spLocks/>
          </p:cNvSpPr>
          <p:nvPr/>
        </p:nvSpPr>
        <p:spPr bwMode="auto">
          <a:xfrm>
            <a:off x="7924800" y="1942034"/>
            <a:ext cx="1138238" cy="420167"/>
          </a:xfrm>
          <a:prstGeom prst="rect">
            <a:avLst/>
          </a:prstGeom>
          <a:solidFill>
            <a:schemeClr val="bg1"/>
          </a:solidFill>
          <a:ln w="12700">
            <a:noFill/>
            <a:miter lim="800000"/>
            <a:headEnd/>
            <a:tailEnd/>
          </a:ln>
        </p:spPr>
        <p:txBody>
          <a:bodyPr vert="horz" wrap="square" lIns="90488" tIns="44450" rIns="90488" bIns="44450" numCol="1" anchor="t" anchorCtr="0" compatLnSpc="1">
            <a:prstTxWarp prst="textNoShape">
              <a:avLst/>
            </a:prstTxWarp>
          </a:bodyPr>
          <a:lstStyle>
            <a:lvl1pPr marL="233363" indent="-233363" algn="l" rtl="0" eaLnBrk="0" fontAlgn="base" hangingPunct="0">
              <a:spcBef>
                <a:spcPct val="20000"/>
              </a:spcBef>
              <a:spcAft>
                <a:spcPct val="0"/>
              </a:spcAft>
              <a:buClr>
                <a:srgbClr val="ECAE14"/>
              </a:buClr>
              <a:buSzPct val="135000"/>
              <a:buFont typeface="Wingdings" pitchFamily="2" charset="2"/>
              <a:buChar char="§"/>
              <a:defRPr sz="2000">
                <a:solidFill>
                  <a:schemeClr val="tx1"/>
                </a:solidFill>
                <a:latin typeface="+mn-lt"/>
                <a:ea typeface="+mn-ea"/>
                <a:cs typeface="+mn-cs"/>
              </a:defRPr>
            </a:lvl1pPr>
            <a:lvl2pPr marL="577850" indent="-238125" algn="l" rtl="0" eaLnBrk="0" fontAlgn="base" hangingPunct="0">
              <a:spcBef>
                <a:spcPct val="20000"/>
              </a:spcBef>
              <a:spcAft>
                <a:spcPct val="0"/>
              </a:spcAft>
              <a:buClr>
                <a:schemeClr val="tx1"/>
              </a:buClr>
              <a:buSzPct val="120000"/>
              <a:buFont typeface="Times New Roman" pitchFamily="18" charset="0"/>
              <a:buChar char="−"/>
              <a:defRPr>
                <a:solidFill>
                  <a:schemeClr val="tx1"/>
                </a:solidFill>
                <a:latin typeface="+mn-lt"/>
              </a:defRPr>
            </a:lvl2pPr>
            <a:lvl3pPr marL="854075" indent="-168275" algn="l" rtl="0" eaLnBrk="0" fontAlgn="base" hangingPunct="0">
              <a:spcBef>
                <a:spcPct val="20000"/>
              </a:spcBef>
              <a:spcAft>
                <a:spcPct val="0"/>
              </a:spcAft>
              <a:buClr>
                <a:schemeClr val="tx1"/>
              </a:buClr>
              <a:buFont typeface="Wingdings" pitchFamily="2" charset="2"/>
              <a:buChar char="§"/>
              <a:defRPr sz="1600">
                <a:solidFill>
                  <a:schemeClr val="tx1"/>
                </a:solidFill>
                <a:latin typeface="+mn-lt"/>
              </a:defRPr>
            </a:lvl3pPr>
            <a:lvl4pPr marL="1600200" indent="-228600" algn="l" rtl="0" eaLnBrk="0" fontAlgn="base" hangingPunct="0">
              <a:spcBef>
                <a:spcPct val="20000"/>
              </a:spcBef>
              <a:spcAft>
                <a:spcPct val="0"/>
              </a:spcAft>
              <a:buClr>
                <a:schemeClr val="tx1"/>
              </a:buClr>
              <a:buFont typeface="Wingdings" pitchFamily="2" charset="2"/>
              <a:buChar char="§"/>
              <a:defRPr sz="1600">
                <a:solidFill>
                  <a:schemeClr val="tx1"/>
                </a:solidFill>
                <a:latin typeface="+mn-lt"/>
              </a:defRPr>
            </a:lvl4pPr>
            <a:lvl5pPr marL="2057400" indent="-228600" algn="l" rtl="0" eaLnBrk="0" fontAlgn="base" hangingPunct="0">
              <a:spcBef>
                <a:spcPct val="20000"/>
              </a:spcBef>
              <a:spcAft>
                <a:spcPct val="0"/>
              </a:spcAft>
              <a:buClr>
                <a:schemeClr val="tx1"/>
              </a:buClr>
              <a:buFont typeface="Wingdings" pitchFamily="2" charset="2"/>
              <a:buChar char="§"/>
              <a:defRPr sz="1600">
                <a:solidFill>
                  <a:schemeClr val="tx1"/>
                </a:solidFill>
                <a:latin typeface="+mn-lt"/>
              </a:defRPr>
            </a:lvl5pPr>
            <a:lvl6pPr marL="2514600" indent="-228600" algn="l" rtl="0" eaLnBrk="0" fontAlgn="base" hangingPunct="0">
              <a:spcBef>
                <a:spcPct val="20000"/>
              </a:spcBef>
              <a:spcAft>
                <a:spcPct val="0"/>
              </a:spcAft>
              <a:buClr>
                <a:schemeClr val="tx1"/>
              </a:buClr>
              <a:buFont typeface="Wingdings" pitchFamily="2" charset="2"/>
              <a:buChar char="§"/>
              <a:defRPr sz="1600">
                <a:solidFill>
                  <a:schemeClr val="tx1"/>
                </a:solidFill>
                <a:latin typeface="+mn-lt"/>
              </a:defRPr>
            </a:lvl6pPr>
            <a:lvl7pPr marL="2971800" indent="-228600" algn="l" rtl="0" eaLnBrk="0" fontAlgn="base" hangingPunct="0">
              <a:spcBef>
                <a:spcPct val="20000"/>
              </a:spcBef>
              <a:spcAft>
                <a:spcPct val="0"/>
              </a:spcAft>
              <a:buClr>
                <a:schemeClr val="tx1"/>
              </a:buClr>
              <a:buFont typeface="Wingdings" pitchFamily="2" charset="2"/>
              <a:buChar char="§"/>
              <a:defRPr sz="1600">
                <a:solidFill>
                  <a:schemeClr val="tx1"/>
                </a:solidFill>
                <a:latin typeface="+mn-lt"/>
              </a:defRPr>
            </a:lvl7pPr>
            <a:lvl8pPr marL="3429000" indent="-228600" algn="l" rtl="0" eaLnBrk="0" fontAlgn="base" hangingPunct="0">
              <a:spcBef>
                <a:spcPct val="20000"/>
              </a:spcBef>
              <a:spcAft>
                <a:spcPct val="0"/>
              </a:spcAft>
              <a:buClr>
                <a:schemeClr val="tx1"/>
              </a:buClr>
              <a:buFont typeface="Wingdings" pitchFamily="2" charset="2"/>
              <a:buChar char="§"/>
              <a:defRPr sz="1600">
                <a:solidFill>
                  <a:schemeClr val="tx1"/>
                </a:solidFill>
                <a:latin typeface="+mn-lt"/>
              </a:defRPr>
            </a:lvl8pPr>
            <a:lvl9pPr marL="3886200" indent="-228600" algn="l" rtl="0" eaLnBrk="0" fontAlgn="base" hangingPunct="0">
              <a:spcBef>
                <a:spcPct val="20000"/>
              </a:spcBef>
              <a:spcAft>
                <a:spcPct val="0"/>
              </a:spcAft>
              <a:buClr>
                <a:schemeClr val="tx1"/>
              </a:buClr>
              <a:buFont typeface="Wingdings" pitchFamily="2" charset="2"/>
              <a:buChar char="§"/>
              <a:defRPr sz="1600">
                <a:solidFill>
                  <a:schemeClr val="tx1"/>
                </a:solidFill>
                <a:latin typeface="+mn-lt"/>
              </a:defRPr>
            </a:lvl9pPr>
          </a:lstStyle>
          <a:p>
            <a:pPr marL="0" indent="0">
              <a:buNone/>
            </a:pPr>
            <a:r>
              <a:rPr lang="en-US" kern="0" dirty="0"/>
              <a:t>2</a:t>
            </a:r>
            <a:r>
              <a:rPr lang="en-US" kern="0" baseline="30000" dirty="0"/>
              <a:t>nd</a:t>
            </a:r>
            <a:r>
              <a:rPr lang="en-US" kern="0" dirty="0"/>
              <a:t> kind</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0402" y="3805290"/>
            <a:ext cx="3533329" cy="268533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3510" y="3775746"/>
            <a:ext cx="3515891" cy="2672077"/>
          </a:xfrm>
          <a:prstGeom prst="rect">
            <a:avLst/>
          </a:prstGeom>
        </p:spPr>
      </p:pic>
      <p:sp>
        <p:nvSpPr>
          <p:cNvPr id="11" name="Rectangle 10"/>
          <p:cNvSpPr/>
          <p:nvPr/>
        </p:nvSpPr>
        <p:spPr>
          <a:xfrm>
            <a:off x="1143307" y="4372946"/>
            <a:ext cx="1581424" cy="1169551"/>
          </a:xfrm>
          <a:prstGeom prst="rect">
            <a:avLst/>
          </a:prstGeom>
        </p:spPr>
        <p:txBody>
          <a:bodyPr wrap="square">
            <a:spAutoFit/>
          </a:bodyPr>
          <a:lstStyle/>
          <a:p>
            <a:r>
              <a:rPr lang="en-US" sz="1400" b="1" dirty="0"/>
              <a:t>Modified Bessel functions: </a:t>
            </a:r>
            <a:r>
              <a:rPr lang="en-US" sz="1400" b="1" i="1" dirty="0"/>
              <a:t>I</a:t>
            </a:r>
            <a:r>
              <a:rPr lang="en-US" sz="1400" b="1" baseline="-25000" dirty="0"/>
              <a:t>α</a:t>
            </a:r>
            <a:r>
              <a:rPr lang="en-US" sz="1400" b="1" dirty="0"/>
              <a:t>, </a:t>
            </a:r>
            <a:r>
              <a:rPr lang="en-US" sz="1400" b="1" i="1" dirty="0"/>
              <a:t>K</a:t>
            </a:r>
            <a:r>
              <a:rPr lang="en-US" sz="1400" b="1" baseline="-25000" dirty="0"/>
              <a:t>α</a:t>
            </a:r>
            <a:r>
              <a:rPr lang="en-US" sz="1400" dirty="0"/>
              <a:t> special case with purely imaginary argument</a:t>
            </a:r>
          </a:p>
        </p:txBody>
      </p:sp>
      <p:sp>
        <p:nvSpPr>
          <p:cNvPr id="12" name="Rectangle 11"/>
          <p:cNvSpPr/>
          <p:nvPr/>
        </p:nvSpPr>
        <p:spPr>
          <a:xfrm>
            <a:off x="906398" y="1379829"/>
            <a:ext cx="1892132" cy="523220"/>
          </a:xfrm>
          <a:prstGeom prst="rect">
            <a:avLst/>
          </a:prstGeom>
        </p:spPr>
        <p:txBody>
          <a:bodyPr wrap="square">
            <a:spAutoFit/>
          </a:bodyPr>
          <a:lstStyle/>
          <a:p>
            <a:r>
              <a:rPr lang="en-US" sz="1400" b="1" dirty="0"/>
              <a:t>Bessel functions of the first kind: </a:t>
            </a:r>
            <a:r>
              <a:rPr lang="en-US" sz="1400" b="1" i="1" dirty="0"/>
              <a:t>J</a:t>
            </a:r>
            <a:r>
              <a:rPr lang="en-US" sz="1400" b="1" baseline="-25000" dirty="0"/>
              <a:t>α</a:t>
            </a:r>
            <a:endParaRPr lang="en-US" sz="1400" dirty="0"/>
          </a:p>
        </p:txBody>
      </p:sp>
      <p:sp>
        <p:nvSpPr>
          <p:cNvPr id="13" name="Rectangle 12"/>
          <p:cNvSpPr/>
          <p:nvPr/>
        </p:nvSpPr>
        <p:spPr>
          <a:xfrm>
            <a:off x="998528" y="2718426"/>
            <a:ext cx="1800003" cy="523220"/>
          </a:xfrm>
          <a:prstGeom prst="rect">
            <a:avLst/>
          </a:prstGeom>
        </p:spPr>
        <p:txBody>
          <a:bodyPr wrap="square">
            <a:spAutoFit/>
          </a:bodyPr>
          <a:lstStyle/>
          <a:p>
            <a:r>
              <a:rPr lang="en-US" sz="1400" b="1" dirty="0"/>
              <a:t>Bessel functions of the second kind : </a:t>
            </a:r>
            <a:r>
              <a:rPr lang="en-US" sz="1400" b="1" i="1" dirty="0"/>
              <a:t>Y</a:t>
            </a:r>
            <a:r>
              <a:rPr lang="en-US" sz="1400" b="1" baseline="-25000" dirty="0"/>
              <a:t>α</a:t>
            </a:r>
            <a:endParaRPr lang="en-US" sz="1400" dirty="0"/>
          </a:p>
        </p:txBody>
      </p:sp>
      <p:sp>
        <p:nvSpPr>
          <p:cNvPr id="14" name="Footer Placeholder 13"/>
          <p:cNvSpPr>
            <a:spLocks noGrp="1"/>
          </p:cNvSpPr>
          <p:nvPr>
            <p:ph type="ftr" sz="quarter" idx="10"/>
          </p:nvPr>
        </p:nvSpPr>
        <p:spPr/>
        <p:txBody>
          <a:bodyPr/>
          <a:lstStyle/>
          <a:p>
            <a:r>
              <a:rPr lang="en-US"/>
              <a:t>Georgia Institute of Technology</a:t>
            </a:r>
            <a:endParaRPr lang="en-US" dirty="0"/>
          </a:p>
        </p:txBody>
      </p:sp>
      <p:sp>
        <p:nvSpPr>
          <p:cNvPr id="15" name="Slide Number Placeholder 14"/>
          <p:cNvSpPr>
            <a:spLocks noGrp="1"/>
          </p:cNvSpPr>
          <p:nvPr>
            <p:ph type="sldNum" sz="quarter" idx="11"/>
          </p:nvPr>
        </p:nvSpPr>
        <p:spPr/>
        <p:txBody>
          <a:bodyPr/>
          <a:lstStyle/>
          <a:p>
            <a:r>
              <a:rPr lang="en-US"/>
              <a:t>ECE6543 L4     S. E. Ralph      </a:t>
            </a:r>
            <a:fld id="{2AA89EEF-5204-5C4B-B53B-B7AA7FE8B4D0}" type="slidenum">
              <a:rPr lang="en-US" smtClean="0"/>
              <a:pPr/>
              <a:t>21</a:t>
            </a:fld>
            <a:endParaRPr lang="en-US" dirty="0"/>
          </a:p>
        </p:txBody>
      </p:sp>
    </p:spTree>
    <p:extLst>
      <p:ext uri="{BB962C8B-B14F-4D97-AF65-F5344CB8AC3E}">
        <p14:creationId xmlns:p14="http://schemas.microsoft.com/office/powerpoint/2010/main" val="3400550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Ray Picture</a:t>
            </a:r>
          </a:p>
        </p:txBody>
      </p:sp>
      <p:sp>
        <p:nvSpPr>
          <p:cNvPr id="3" name="Content Placeholder 2"/>
          <p:cNvSpPr>
            <a:spLocks noGrp="1"/>
          </p:cNvSpPr>
          <p:nvPr>
            <p:ph idx="1"/>
          </p:nvPr>
        </p:nvSpPr>
        <p:spPr>
          <a:xfrm>
            <a:off x="990600" y="991055"/>
            <a:ext cx="9858704" cy="1524000"/>
          </a:xfrm>
        </p:spPr>
        <p:txBody>
          <a:bodyPr>
            <a:normAutofit/>
          </a:bodyPr>
          <a:lstStyle/>
          <a:p>
            <a:r>
              <a:rPr lang="en-US" dirty="0"/>
              <a:t>A </a:t>
            </a:r>
            <a:r>
              <a:rPr lang="en-US" i="1" dirty="0" err="1"/>
              <a:t>meridional</a:t>
            </a:r>
            <a:r>
              <a:rPr lang="en-US" i="1" dirty="0"/>
              <a:t> </a:t>
            </a:r>
            <a:r>
              <a:rPr lang="en-US" dirty="0"/>
              <a:t>ray has no φ component –it passes through the z axis</a:t>
            </a:r>
          </a:p>
          <a:p>
            <a:r>
              <a:rPr lang="en-US" dirty="0"/>
              <a:t>Ray propagation with a component in the φ direction, is called a </a:t>
            </a:r>
            <a:r>
              <a:rPr lang="en-US" i="1" dirty="0"/>
              <a:t>skew </a:t>
            </a:r>
            <a:r>
              <a:rPr lang="en-US" dirty="0"/>
              <a:t>ray</a:t>
            </a:r>
          </a:p>
          <a:p>
            <a:r>
              <a:rPr lang="en-US" dirty="0"/>
              <a:t>Skew rays exhibit a spiral-like path down the core, never crossing the z axis</a:t>
            </a:r>
          </a:p>
          <a:p>
            <a:endParaRPr lang="en-US" dirty="0"/>
          </a:p>
        </p:txBody>
      </p:sp>
      <p:pic>
        <p:nvPicPr>
          <p:cNvPr id="6" name="Picture 5"/>
          <p:cNvPicPr>
            <a:picLocks noChangeAspect="1"/>
          </p:cNvPicPr>
          <p:nvPr/>
        </p:nvPicPr>
        <p:blipFill>
          <a:blip r:embed="rId2">
            <a:lum bright="-13000" contrast="22000"/>
          </a:blip>
          <a:stretch>
            <a:fillRect/>
          </a:stretch>
        </p:blipFill>
        <p:spPr>
          <a:xfrm>
            <a:off x="1611658" y="1981200"/>
            <a:ext cx="4465949" cy="2786839"/>
          </a:xfrm>
          <a:prstGeom prst="rect">
            <a:avLst/>
          </a:prstGeom>
        </p:spPr>
      </p:pic>
      <p:sp>
        <p:nvSpPr>
          <p:cNvPr id="7" name="Rectangle 6"/>
          <p:cNvSpPr/>
          <p:nvPr/>
        </p:nvSpPr>
        <p:spPr>
          <a:xfrm>
            <a:off x="6277304" y="2984478"/>
            <a:ext cx="4572000" cy="623248"/>
          </a:xfrm>
          <a:prstGeom prst="rect">
            <a:avLst/>
          </a:prstGeom>
        </p:spPr>
        <p:txBody>
          <a:bodyPr>
            <a:spAutoFit/>
          </a:bodyPr>
          <a:lstStyle/>
          <a:p>
            <a:endParaRPr lang="en-US" sz="1050" dirty="0">
              <a:solidFill>
                <a:srgbClr val="000000"/>
              </a:solidFill>
              <a:latin typeface="Arial" panose="020B0604020202020204" pitchFamily="34" charset="0"/>
            </a:endParaRPr>
          </a:p>
          <a:p>
            <a:pPr marR="40050"/>
            <a:r>
              <a:rPr lang="en-US" dirty="0">
                <a:solidFill>
                  <a:srgbClr val="0063FF"/>
                </a:solidFill>
                <a:latin typeface="Arial" panose="020B0604020202020204" pitchFamily="34" charset="0"/>
              </a:rPr>
              <a:t>(n</a:t>
            </a:r>
            <a:r>
              <a:rPr lang="en-US" sz="1200" dirty="0">
                <a:solidFill>
                  <a:srgbClr val="0063FF"/>
                </a:solidFill>
                <a:latin typeface="Arial" panose="020B0604020202020204" pitchFamily="34" charset="0"/>
              </a:rPr>
              <a:t>1</a:t>
            </a:r>
            <a:r>
              <a:rPr lang="en-US" dirty="0">
                <a:solidFill>
                  <a:srgbClr val="0063FF"/>
                </a:solidFill>
                <a:latin typeface="Arial" panose="020B0604020202020204" pitchFamily="34" charset="0"/>
              </a:rPr>
              <a:t>k</a:t>
            </a:r>
            <a:r>
              <a:rPr lang="en-US" sz="1200" dirty="0">
                <a:solidFill>
                  <a:srgbClr val="0063FF"/>
                </a:solidFill>
                <a:latin typeface="Arial" panose="020B0604020202020204" pitchFamily="34" charset="0"/>
              </a:rPr>
              <a:t>0</a:t>
            </a:r>
            <a:r>
              <a:rPr lang="en-US" dirty="0">
                <a:solidFill>
                  <a:srgbClr val="0063FF"/>
                </a:solidFill>
                <a:latin typeface="Arial" panose="020B0604020202020204" pitchFamily="34" charset="0"/>
              </a:rPr>
              <a:t>)</a:t>
            </a:r>
            <a:r>
              <a:rPr lang="en-US" baseline="30000" dirty="0">
                <a:solidFill>
                  <a:srgbClr val="0063FF"/>
                </a:solidFill>
                <a:latin typeface="Arial" panose="020B0604020202020204" pitchFamily="34" charset="0"/>
              </a:rPr>
              <a:t>2</a:t>
            </a:r>
            <a:r>
              <a:rPr lang="en-US" dirty="0">
                <a:solidFill>
                  <a:srgbClr val="0063FF"/>
                </a:solidFill>
                <a:latin typeface="Arial" panose="020B0604020202020204" pitchFamily="34" charset="0"/>
              </a:rPr>
              <a:t>= </a:t>
            </a:r>
            <a:r>
              <a:rPr lang="el-GR" dirty="0">
                <a:solidFill>
                  <a:srgbClr val="0063FF"/>
                </a:solidFill>
                <a:latin typeface="Arial" panose="020B0604020202020204" pitchFamily="34" charset="0"/>
              </a:rPr>
              <a:t>β</a:t>
            </a:r>
            <a:r>
              <a:rPr lang="en-US" sz="1200" dirty="0">
                <a:solidFill>
                  <a:srgbClr val="0063FF"/>
                </a:solidFill>
                <a:latin typeface="Arial" panose="020B0604020202020204" pitchFamily="34" charset="0"/>
              </a:rPr>
              <a:t>r</a:t>
            </a:r>
            <a:r>
              <a:rPr lang="en-US" baseline="30000" dirty="0">
                <a:solidFill>
                  <a:srgbClr val="0063FF"/>
                </a:solidFill>
                <a:latin typeface="Arial" panose="020B0604020202020204" pitchFamily="34" charset="0"/>
              </a:rPr>
              <a:t>2</a:t>
            </a:r>
            <a:r>
              <a:rPr lang="en-US" dirty="0">
                <a:solidFill>
                  <a:srgbClr val="0063FF"/>
                </a:solidFill>
                <a:latin typeface="Arial" panose="020B0604020202020204" pitchFamily="34" charset="0"/>
              </a:rPr>
              <a:t>+ </a:t>
            </a:r>
            <a:r>
              <a:rPr lang="el-GR" dirty="0">
                <a:solidFill>
                  <a:srgbClr val="0063FF"/>
                </a:solidFill>
                <a:latin typeface="Arial" panose="020B0604020202020204" pitchFamily="34" charset="0"/>
              </a:rPr>
              <a:t>β</a:t>
            </a:r>
            <a:r>
              <a:rPr lang="el-GR" sz="1200" dirty="0">
                <a:solidFill>
                  <a:srgbClr val="0063FF"/>
                </a:solidFill>
                <a:latin typeface="Arial" panose="020B0604020202020204" pitchFamily="34" charset="0"/>
              </a:rPr>
              <a:t>φ</a:t>
            </a:r>
            <a:r>
              <a:rPr lang="en-US" baseline="30000" dirty="0">
                <a:solidFill>
                  <a:srgbClr val="0063FF"/>
                </a:solidFill>
                <a:latin typeface="Arial" panose="020B0604020202020204" pitchFamily="34" charset="0"/>
              </a:rPr>
              <a:t>2</a:t>
            </a:r>
            <a:r>
              <a:rPr lang="el-GR" dirty="0">
                <a:solidFill>
                  <a:srgbClr val="0063FF"/>
                </a:solidFill>
                <a:latin typeface="Arial" panose="020B0604020202020204" pitchFamily="34" charset="0"/>
              </a:rPr>
              <a:t>+ β</a:t>
            </a:r>
            <a:r>
              <a:rPr lang="en-US" baseline="30000" dirty="0">
                <a:solidFill>
                  <a:srgbClr val="0063FF"/>
                </a:solidFill>
                <a:latin typeface="Arial" panose="020B0604020202020204" pitchFamily="34" charset="0"/>
              </a:rPr>
              <a:t>2</a:t>
            </a:r>
            <a:r>
              <a:rPr lang="el-GR" dirty="0">
                <a:solidFill>
                  <a:srgbClr val="0063FF"/>
                </a:solidFill>
                <a:latin typeface="Arial" panose="020B0604020202020204" pitchFamily="34" charset="0"/>
              </a:rPr>
              <a:t>= β</a:t>
            </a:r>
            <a:r>
              <a:rPr lang="en-US" sz="1200" dirty="0">
                <a:solidFill>
                  <a:srgbClr val="0063FF"/>
                </a:solidFill>
                <a:latin typeface="Arial" panose="020B0604020202020204" pitchFamily="34" charset="0"/>
              </a:rPr>
              <a:t>t</a:t>
            </a:r>
            <a:r>
              <a:rPr lang="en-US" baseline="30000" dirty="0">
                <a:solidFill>
                  <a:srgbClr val="0063FF"/>
                </a:solidFill>
                <a:latin typeface="Arial" panose="020B0604020202020204" pitchFamily="34" charset="0"/>
              </a:rPr>
              <a:t>2</a:t>
            </a:r>
            <a:r>
              <a:rPr lang="en-US" dirty="0">
                <a:solidFill>
                  <a:srgbClr val="0063FF"/>
                </a:solidFill>
                <a:latin typeface="Arial" panose="020B0604020202020204" pitchFamily="34" charset="0"/>
              </a:rPr>
              <a:t>+ </a:t>
            </a:r>
            <a:r>
              <a:rPr lang="el-GR" dirty="0">
                <a:solidFill>
                  <a:srgbClr val="0063FF"/>
                </a:solidFill>
                <a:latin typeface="Arial" panose="020B0604020202020204" pitchFamily="34" charset="0"/>
              </a:rPr>
              <a:t>β</a:t>
            </a:r>
            <a:r>
              <a:rPr lang="en-US" baseline="30000" dirty="0">
                <a:solidFill>
                  <a:srgbClr val="0063FF"/>
                </a:solidFill>
                <a:latin typeface="Arial" panose="020B0604020202020204" pitchFamily="34" charset="0"/>
              </a:rPr>
              <a:t>2</a:t>
            </a:r>
            <a:endParaRPr lang="en-US" dirty="0"/>
          </a:p>
        </p:txBody>
      </p:sp>
      <p:sp>
        <p:nvSpPr>
          <p:cNvPr id="8" name="Content Placeholder 2"/>
          <p:cNvSpPr txBox="1">
            <a:spLocks/>
          </p:cNvSpPr>
          <p:nvPr/>
        </p:nvSpPr>
        <p:spPr bwMode="auto">
          <a:xfrm>
            <a:off x="990600" y="4588330"/>
            <a:ext cx="9112469"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4625" indent="-174625" algn="l" rtl="0" eaLnBrk="0" fontAlgn="base" hangingPunct="0">
              <a:spcBef>
                <a:spcPct val="20000"/>
              </a:spcBef>
              <a:spcAft>
                <a:spcPct val="0"/>
              </a:spcAft>
              <a:buClr>
                <a:schemeClr val="accent1"/>
              </a:buClr>
              <a:buSzPct val="70000"/>
              <a:buFont typeface="Wingdings" pitchFamily="2" charset="2"/>
              <a:buChar char="n"/>
              <a:defRPr sz="1800">
                <a:solidFill>
                  <a:schemeClr val="tx1"/>
                </a:solidFill>
                <a:latin typeface="+mn-lt"/>
                <a:ea typeface="+mn-ea"/>
                <a:cs typeface="+mn-cs"/>
              </a:defRPr>
            </a:lvl1pPr>
            <a:lvl2pPr marL="508000" indent="-174625" algn="l" rtl="0" eaLnBrk="0" fontAlgn="base" hangingPunct="0">
              <a:spcBef>
                <a:spcPct val="20000"/>
              </a:spcBef>
              <a:spcAft>
                <a:spcPct val="0"/>
              </a:spcAft>
              <a:buClr>
                <a:schemeClr val="hlink"/>
              </a:buClr>
              <a:buSzPct val="65000"/>
              <a:buFont typeface="Arial" charset="0"/>
              <a:buChar char="–"/>
              <a:defRPr sz="1600">
                <a:solidFill>
                  <a:schemeClr val="tx1"/>
                </a:solidFill>
                <a:latin typeface="+mn-lt"/>
              </a:defRPr>
            </a:lvl2pPr>
            <a:lvl3pPr marL="798513" indent="-176213" algn="l" rtl="0" eaLnBrk="0" fontAlgn="base" hangingPunct="0">
              <a:spcBef>
                <a:spcPct val="20000"/>
              </a:spcBef>
              <a:spcAft>
                <a:spcPct val="0"/>
              </a:spcAft>
              <a:buClr>
                <a:schemeClr val="accent1"/>
              </a:buClr>
              <a:buSzPct val="70000"/>
              <a:buFont typeface="Arial" charset="0"/>
              <a:buChar char="•"/>
              <a:defRPr sz="1400">
                <a:solidFill>
                  <a:schemeClr val="tx1"/>
                </a:solidFill>
                <a:latin typeface="+mn-lt"/>
              </a:defRPr>
            </a:lvl3pPr>
            <a:lvl4pPr marL="1087438" indent="-174625" algn="l" rtl="0" eaLnBrk="0" fontAlgn="base" hangingPunct="0">
              <a:spcBef>
                <a:spcPct val="20000"/>
              </a:spcBef>
              <a:spcAft>
                <a:spcPct val="0"/>
              </a:spcAft>
              <a:buClr>
                <a:schemeClr val="hlink"/>
              </a:buClr>
              <a:buSzPct val="75000"/>
              <a:buFont typeface="Symbol" pitchFamily="18" charset="2"/>
              <a:buChar char="·"/>
              <a:defRPr sz="1200">
                <a:solidFill>
                  <a:schemeClr val="tx1"/>
                </a:solidFill>
                <a:latin typeface="+mn-lt"/>
              </a:defRPr>
            </a:lvl4pPr>
            <a:lvl5pPr marL="1314450" indent="-112713" algn="l" rtl="0" eaLnBrk="0" fontAlgn="base" hangingPunct="0">
              <a:spcBef>
                <a:spcPct val="20000"/>
              </a:spcBef>
              <a:spcAft>
                <a:spcPct val="0"/>
              </a:spcAft>
              <a:buClr>
                <a:schemeClr val="accent1"/>
              </a:buClr>
              <a:buSzPct val="70000"/>
              <a:buFont typeface="Wingdings" pitchFamily="2" charset="2"/>
              <a:buChar char="n"/>
              <a:defRPr sz="1200">
                <a:solidFill>
                  <a:schemeClr val="tx1"/>
                </a:solidFill>
                <a:latin typeface="+mn-lt"/>
              </a:defRPr>
            </a:lvl5pPr>
            <a:lvl6pPr marL="1771650" indent="-112713" algn="l" rtl="0" eaLnBrk="1" fontAlgn="base" hangingPunct="1">
              <a:spcBef>
                <a:spcPct val="20000"/>
              </a:spcBef>
              <a:spcAft>
                <a:spcPct val="0"/>
              </a:spcAft>
              <a:buClr>
                <a:schemeClr val="accent1"/>
              </a:buClr>
              <a:buSzPct val="70000"/>
              <a:buFont typeface="Wingdings" pitchFamily="2" charset="2"/>
              <a:buChar char="n"/>
              <a:defRPr sz="1400">
                <a:solidFill>
                  <a:schemeClr val="tx1"/>
                </a:solidFill>
                <a:latin typeface="+mn-lt"/>
              </a:defRPr>
            </a:lvl6pPr>
            <a:lvl7pPr marL="2228850" indent="-112713" algn="l" rtl="0" eaLnBrk="1" fontAlgn="base" hangingPunct="1">
              <a:spcBef>
                <a:spcPct val="20000"/>
              </a:spcBef>
              <a:spcAft>
                <a:spcPct val="0"/>
              </a:spcAft>
              <a:buClr>
                <a:schemeClr val="accent1"/>
              </a:buClr>
              <a:buSzPct val="70000"/>
              <a:buFont typeface="Wingdings" pitchFamily="2" charset="2"/>
              <a:buChar char="n"/>
              <a:defRPr sz="1400">
                <a:solidFill>
                  <a:schemeClr val="tx1"/>
                </a:solidFill>
                <a:latin typeface="+mn-lt"/>
              </a:defRPr>
            </a:lvl7pPr>
            <a:lvl8pPr marL="2686050" indent="-112713" algn="l" rtl="0" eaLnBrk="1" fontAlgn="base" hangingPunct="1">
              <a:spcBef>
                <a:spcPct val="20000"/>
              </a:spcBef>
              <a:spcAft>
                <a:spcPct val="0"/>
              </a:spcAft>
              <a:buClr>
                <a:schemeClr val="accent1"/>
              </a:buClr>
              <a:buSzPct val="70000"/>
              <a:buFont typeface="Wingdings" pitchFamily="2" charset="2"/>
              <a:buChar char="n"/>
              <a:defRPr sz="1400">
                <a:solidFill>
                  <a:schemeClr val="tx1"/>
                </a:solidFill>
                <a:latin typeface="+mn-lt"/>
              </a:defRPr>
            </a:lvl8pPr>
            <a:lvl9pPr marL="3143250" indent="-112713" algn="l" rtl="0" eaLnBrk="1" fontAlgn="base" hangingPunct="1">
              <a:spcBef>
                <a:spcPct val="20000"/>
              </a:spcBef>
              <a:spcAft>
                <a:spcPct val="0"/>
              </a:spcAft>
              <a:buClr>
                <a:schemeClr val="accent1"/>
              </a:buClr>
              <a:buSzPct val="70000"/>
              <a:buFont typeface="Wingdings" pitchFamily="2" charset="2"/>
              <a:buChar char="n"/>
              <a:defRPr sz="1400">
                <a:solidFill>
                  <a:schemeClr val="tx1"/>
                </a:solidFill>
                <a:latin typeface="+mn-lt"/>
              </a:defRPr>
            </a:lvl9pPr>
          </a:lstStyle>
          <a:p>
            <a:endParaRPr lang="en-US" dirty="0"/>
          </a:p>
          <a:p>
            <a:pPr marL="228600" indent="-228600" eaLnBrk="1" hangingPunct="1">
              <a:buClr>
                <a:srgbClr val="DEA900"/>
              </a:buClr>
              <a:buSzPct val="135000"/>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TE</a:t>
            </a:r>
            <a:r>
              <a:rPr lang="en-US" b="1" dirty="0"/>
              <a:t> </a:t>
            </a:r>
            <a:r>
              <a:rPr lang="en-US" dirty="0"/>
              <a:t>(</a:t>
            </a:r>
            <a:r>
              <a:rPr lang="en-US" dirty="0" err="1"/>
              <a:t>E</a:t>
            </a:r>
            <a:r>
              <a:rPr lang="en-US" baseline="-25000" dirty="0" err="1"/>
              <a:t>z</a:t>
            </a:r>
            <a:r>
              <a:rPr lang="en-US" dirty="0"/>
              <a:t>= 0) and </a:t>
            </a:r>
            <a:r>
              <a:rPr lang="en-US" b="1" dirty="0">
                <a:latin typeface="Times New Roman" panose="02020603050405020304" pitchFamily="18" charset="0"/>
                <a:cs typeface="Times New Roman" panose="02020603050405020304" pitchFamily="18" charset="0"/>
              </a:rPr>
              <a:t>TM</a:t>
            </a:r>
            <a:r>
              <a:rPr lang="en-US" dirty="0"/>
              <a:t>(H</a:t>
            </a:r>
            <a:r>
              <a:rPr lang="en-US" baseline="-25000" dirty="0"/>
              <a:t>z</a:t>
            </a:r>
            <a:r>
              <a:rPr lang="en-US" dirty="0"/>
              <a:t>= 0) modes are possible</a:t>
            </a:r>
          </a:p>
          <a:p>
            <a:pPr lvl="1"/>
            <a:r>
              <a:rPr lang="en-US" dirty="0"/>
              <a:t>These modes correspond to </a:t>
            </a:r>
            <a:r>
              <a:rPr lang="en-US" dirty="0" err="1"/>
              <a:t>meridional</a:t>
            </a:r>
            <a:r>
              <a:rPr lang="en-US" dirty="0"/>
              <a:t> rays and pass through the fiber axis</a:t>
            </a:r>
          </a:p>
          <a:p>
            <a:pPr marL="228600" indent="-228600" eaLnBrk="1" hangingPunct="1">
              <a:buClr>
                <a:srgbClr val="DEA900"/>
              </a:buClr>
              <a:buSzPct val="135000"/>
              <a:buFont typeface="Wingdings" panose="05000000000000000000" pitchFamily="2" charset="2"/>
              <a:buChar char="§"/>
            </a:pPr>
            <a:r>
              <a:rPr lang="en-US" dirty="0"/>
              <a:t>We refer to these modes as </a:t>
            </a:r>
            <a:r>
              <a:rPr lang="en-US" b="1" dirty="0" err="1">
                <a:latin typeface="Times New Roman" panose="02020603050405020304" pitchFamily="18" charset="0"/>
                <a:cs typeface="Times New Roman" panose="02020603050405020304" pitchFamily="18" charset="0"/>
              </a:rPr>
              <a:t>TE</a:t>
            </a:r>
            <a:r>
              <a:rPr lang="en-US" baseline="-25000" dirty="0" err="1"/>
              <a:t>lm</a:t>
            </a:r>
            <a:r>
              <a:rPr lang="en-US" dirty="0"/>
              <a:t> and </a:t>
            </a:r>
            <a:r>
              <a:rPr lang="en-US" b="1" dirty="0" err="1">
                <a:latin typeface="Times New Roman" panose="02020603050405020304" pitchFamily="18" charset="0"/>
                <a:cs typeface="Times New Roman" panose="02020603050405020304" pitchFamily="18" charset="0"/>
              </a:rPr>
              <a:t>TM</a:t>
            </a:r>
            <a:r>
              <a:rPr lang="en-US" baseline="-25000" dirty="0" err="1"/>
              <a:t>lm</a:t>
            </a:r>
            <a:r>
              <a:rPr lang="en-US" dirty="0"/>
              <a:t> modes</a:t>
            </a:r>
          </a:p>
          <a:p>
            <a:pPr lvl="1"/>
            <a:r>
              <a:rPr lang="en-US" dirty="0"/>
              <a:t>Two indices to describe the two degrees of freedom </a:t>
            </a:r>
            <a:endParaRPr lang="en-US" kern="0" dirty="0"/>
          </a:p>
          <a:p>
            <a:endParaRPr lang="en-US" kern="0" dirty="0"/>
          </a:p>
        </p:txBody>
      </p:sp>
      <p:sp>
        <p:nvSpPr>
          <p:cNvPr id="9" name="Footer Placeholder 8"/>
          <p:cNvSpPr>
            <a:spLocks noGrp="1"/>
          </p:cNvSpPr>
          <p:nvPr>
            <p:ph type="ftr" sz="quarter" idx="10"/>
          </p:nvPr>
        </p:nvSpPr>
        <p:spPr/>
        <p:txBody>
          <a:bodyPr/>
          <a:lstStyle/>
          <a:p>
            <a:r>
              <a:rPr lang="en-US"/>
              <a:t>Georgia Institute of Technology</a:t>
            </a:r>
            <a:endParaRPr lang="en-US" dirty="0"/>
          </a:p>
        </p:txBody>
      </p:sp>
      <p:sp>
        <p:nvSpPr>
          <p:cNvPr id="10" name="Slide Number Placeholder 9"/>
          <p:cNvSpPr>
            <a:spLocks noGrp="1"/>
          </p:cNvSpPr>
          <p:nvPr>
            <p:ph type="sldNum" sz="quarter" idx="11"/>
          </p:nvPr>
        </p:nvSpPr>
        <p:spPr/>
        <p:txBody>
          <a:bodyPr/>
          <a:lstStyle/>
          <a:p>
            <a:r>
              <a:rPr lang="en-US"/>
              <a:t>ECE6543 L4     S. E. Ralph      </a:t>
            </a:r>
            <a:fld id="{2AA89EEF-5204-5C4B-B53B-B7AA7FE8B4D0}" type="slidenum">
              <a:rPr lang="en-US" smtClean="0"/>
              <a:pPr/>
              <a:t>22</a:t>
            </a:fld>
            <a:endParaRPr lang="en-US" dirty="0"/>
          </a:p>
        </p:txBody>
      </p:sp>
    </p:spTree>
    <p:extLst>
      <p:ext uri="{BB962C8B-B14F-4D97-AF65-F5344CB8AC3E}">
        <p14:creationId xmlns:p14="http://schemas.microsoft.com/office/powerpoint/2010/main" val="1200398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Modes</a:t>
            </a:r>
          </a:p>
        </p:txBody>
      </p:sp>
      <p:sp>
        <p:nvSpPr>
          <p:cNvPr id="3" name="Content Placeholder 2"/>
          <p:cNvSpPr>
            <a:spLocks noGrp="1"/>
          </p:cNvSpPr>
          <p:nvPr>
            <p:ph idx="1"/>
          </p:nvPr>
        </p:nvSpPr>
        <p:spPr>
          <a:xfrm>
            <a:off x="609600" y="1219201"/>
            <a:ext cx="11049000" cy="1828800"/>
          </a:xfrm>
        </p:spPr>
        <p:txBody>
          <a:bodyPr>
            <a:normAutofit/>
          </a:bodyPr>
          <a:lstStyle/>
          <a:p>
            <a:r>
              <a:rPr lang="en-US" sz="1800" b="1" i="1" dirty="0"/>
              <a:t>Hybrid modes:</a:t>
            </a:r>
            <a:r>
              <a:rPr lang="en-US" sz="1800" dirty="0"/>
              <a:t> </a:t>
            </a:r>
            <a:r>
              <a:rPr lang="en-US" sz="1800" i="1" dirty="0"/>
              <a:t>both </a:t>
            </a:r>
            <a:r>
              <a:rPr lang="en-US" sz="1800" i="1" dirty="0" err="1">
                <a:cs typeface="Times New Roman" panose="02020603050405020304" pitchFamily="18" charset="0"/>
              </a:rPr>
              <a:t>E</a:t>
            </a:r>
            <a:r>
              <a:rPr lang="en-US" sz="1800" baseline="-25000" dirty="0" err="1">
                <a:cs typeface="Times New Roman" panose="02020603050405020304" pitchFamily="18" charset="0"/>
              </a:rPr>
              <a:t>z</a:t>
            </a:r>
            <a:r>
              <a:rPr lang="en-US" sz="1800" i="1" dirty="0"/>
              <a:t> and </a:t>
            </a:r>
            <a:r>
              <a:rPr lang="en-US" sz="1800" i="1" dirty="0">
                <a:cs typeface="Times New Roman" panose="02020603050405020304" pitchFamily="18" charset="0"/>
              </a:rPr>
              <a:t>H</a:t>
            </a:r>
            <a:r>
              <a:rPr lang="en-US" sz="1800" baseline="-25000" dirty="0">
                <a:cs typeface="Times New Roman" panose="02020603050405020304" pitchFamily="18" charset="0"/>
              </a:rPr>
              <a:t>z</a:t>
            </a:r>
            <a:r>
              <a:rPr lang="en-US" sz="1800" i="1" dirty="0"/>
              <a:t> are nonzero</a:t>
            </a:r>
          </a:p>
          <a:p>
            <a:pPr lvl="1"/>
            <a:r>
              <a:rPr lang="en-US" sz="1600" i="1" dirty="0"/>
              <a:t>These are skew rays </a:t>
            </a:r>
            <a:r>
              <a:rPr lang="en-US" sz="1600" dirty="0"/>
              <a:t>(</a:t>
            </a:r>
            <a:r>
              <a:rPr lang="en-US" sz="1600" i="1" dirty="0"/>
              <a:t>helical path without passing through the fiber axis</a:t>
            </a:r>
            <a:r>
              <a:rPr lang="en-US" sz="1600" dirty="0"/>
              <a:t>)</a:t>
            </a:r>
          </a:p>
          <a:p>
            <a:r>
              <a:rPr lang="en-US" sz="1800" dirty="0"/>
              <a:t>The modes are written as </a:t>
            </a:r>
            <a:r>
              <a:rPr lang="en-US" sz="1800" b="1" dirty="0" err="1"/>
              <a:t>HE</a:t>
            </a:r>
            <a:r>
              <a:rPr lang="en-US" sz="1800" baseline="-25000" dirty="0" err="1"/>
              <a:t>lm</a:t>
            </a:r>
            <a:r>
              <a:rPr lang="en-US" sz="1800" dirty="0"/>
              <a:t> and </a:t>
            </a:r>
            <a:r>
              <a:rPr lang="en-US" sz="1800" b="1" dirty="0" err="1"/>
              <a:t>EH</a:t>
            </a:r>
            <a:r>
              <a:rPr lang="en-US" sz="1800" baseline="-25000" dirty="0" err="1"/>
              <a:t>lm</a:t>
            </a:r>
            <a:r>
              <a:rPr lang="en-US" sz="1800" dirty="0"/>
              <a:t> depending on whether the components of </a:t>
            </a:r>
            <a:r>
              <a:rPr lang="en-US" sz="1800" b="1" dirty="0"/>
              <a:t>H </a:t>
            </a:r>
            <a:r>
              <a:rPr lang="en-US" sz="1800" dirty="0"/>
              <a:t>or </a:t>
            </a:r>
            <a:r>
              <a:rPr lang="en-US" sz="1800" b="1" dirty="0"/>
              <a:t>E </a:t>
            </a:r>
            <a:r>
              <a:rPr lang="en-US" sz="1800" dirty="0"/>
              <a:t>make the larger contribution to the transverse field</a:t>
            </a:r>
          </a:p>
          <a:p>
            <a:endParaRPr lang="en-US" dirty="0"/>
          </a:p>
        </p:txBody>
      </p:sp>
      <p:pic>
        <p:nvPicPr>
          <p:cNvPr id="6" name="Picture 5"/>
          <p:cNvPicPr>
            <a:picLocks noChangeAspect="1"/>
          </p:cNvPicPr>
          <p:nvPr/>
        </p:nvPicPr>
        <p:blipFill>
          <a:blip r:embed="rId2"/>
          <a:stretch>
            <a:fillRect/>
          </a:stretch>
        </p:blipFill>
        <p:spPr>
          <a:xfrm>
            <a:off x="4654624" y="2819687"/>
            <a:ext cx="1815951" cy="1523430"/>
          </a:xfrm>
          <a:prstGeom prst="rect">
            <a:avLst/>
          </a:prstGeom>
        </p:spPr>
      </p:pic>
      <p:sp>
        <p:nvSpPr>
          <p:cNvPr id="8" name="Content Placeholder 2"/>
          <p:cNvSpPr txBox="1">
            <a:spLocks/>
          </p:cNvSpPr>
          <p:nvPr/>
        </p:nvSpPr>
        <p:spPr bwMode="auto">
          <a:xfrm>
            <a:off x="990600" y="4643321"/>
            <a:ext cx="10668000" cy="11058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174625" indent="-174625" algn="l" rtl="0" eaLnBrk="0" fontAlgn="base" hangingPunct="0">
              <a:spcBef>
                <a:spcPct val="20000"/>
              </a:spcBef>
              <a:spcAft>
                <a:spcPct val="0"/>
              </a:spcAft>
              <a:buClr>
                <a:schemeClr val="accent1"/>
              </a:buClr>
              <a:buSzPct val="70000"/>
              <a:buFont typeface="Wingdings" pitchFamily="2" charset="2"/>
              <a:buChar char="n"/>
              <a:defRPr sz="1800">
                <a:solidFill>
                  <a:schemeClr val="tx1"/>
                </a:solidFill>
                <a:latin typeface="+mn-lt"/>
                <a:ea typeface="+mn-ea"/>
                <a:cs typeface="+mn-cs"/>
              </a:defRPr>
            </a:lvl1pPr>
            <a:lvl2pPr marL="508000" indent="-174625" algn="l" rtl="0" eaLnBrk="0" fontAlgn="base" hangingPunct="0">
              <a:spcBef>
                <a:spcPct val="20000"/>
              </a:spcBef>
              <a:spcAft>
                <a:spcPct val="0"/>
              </a:spcAft>
              <a:buClr>
                <a:schemeClr val="hlink"/>
              </a:buClr>
              <a:buSzPct val="65000"/>
              <a:buFont typeface="Arial" charset="0"/>
              <a:buChar char="–"/>
              <a:defRPr sz="1600">
                <a:solidFill>
                  <a:schemeClr val="tx1"/>
                </a:solidFill>
                <a:latin typeface="+mn-lt"/>
              </a:defRPr>
            </a:lvl2pPr>
            <a:lvl3pPr marL="798513" indent="-176213" algn="l" rtl="0" eaLnBrk="0" fontAlgn="base" hangingPunct="0">
              <a:spcBef>
                <a:spcPct val="20000"/>
              </a:spcBef>
              <a:spcAft>
                <a:spcPct val="0"/>
              </a:spcAft>
              <a:buClr>
                <a:schemeClr val="accent1"/>
              </a:buClr>
              <a:buSzPct val="70000"/>
              <a:buFont typeface="Arial" charset="0"/>
              <a:buChar char="•"/>
              <a:defRPr sz="1400">
                <a:solidFill>
                  <a:schemeClr val="tx1"/>
                </a:solidFill>
                <a:latin typeface="+mn-lt"/>
              </a:defRPr>
            </a:lvl3pPr>
            <a:lvl4pPr marL="1087438" indent="-174625" algn="l" rtl="0" eaLnBrk="0" fontAlgn="base" hangingPunct="0">
              <a:spcBef>
                <a:spcPct val="20000"/>
              </a:spcBef>
              <a:spcAft>
                <a:spcPct val="0"/>
              </a:spcAft>
              <a:buClr>
                <a:schemeClr val="hlink"/>
              </a:buClr>
              <a:buSzPct val="75000"/>
              <a:buFont typeface="Symbol" pitchFamily="18" charset="2"/>
              <a:buChar char="·"/>
              <a:defRPr sz="1200">
                <a:solidFill>
                  <a:schemeClr val="tx1"/>
                </a:solidFill>
                <a:latin typeface="+mn-lt"/>
              </a:defRPr>
            </a:lvl4pPr>
            <a:lvl5pPr marL="1314450" indent="-112713" algn="l" rtl="0" eaLnBrk="0" fontAlgn="base" hangingPunct="0">
              <a:spcBef>
                <a:spcPct val="20000"/>
              </a:spcBef>
              <a:spcAft>
                <a:spcPct val="0"/>
              </a:spcAft>
              <a:buClr>
                <a:schemeClr val="accent1"/>
              </a:buClr>
              <a:buSzPct val="70000"/>
              <a:buFont typeface="Wingdings" pitchFamily="2" charset="2"/>
              <a:buChar char="n"/>
              <a:defRPr sz="1200">
                <a:solidFill>
                  <a:schemeClr val="tx1"/>
                </a:solidFill>
                <a:latin typeface="+mn-lt"/>
              </a:defRPr>
            </a:lvl5pPr>
            <a:lvl6pPr marL="1771650" indent="-112713" algn="l" rtl="0" eaLnBrk="1" fontAlgn="base" hangingPunct="1">
              <a:spcBef>
                <a:spcPct val="20000"/>
              </a:spcBef>
              <a:spcAft>
                <a:spcPct val="0"/>
              </a:spcAft>
              <a:buClr>
                <a:schemeClr val="accent1"/>
              </a:buClr>
              <a:buSzPct val="70000"/>
              <a:buFont typeface="Wingdings" pitchFamily="2" charset="2"/>
              <a:buChar char="n"/>
              <a:defRPr sz="1400">
                <a:solidFill>
                  <a:schemeClr val="tx1"/>
                </a:solidFill>
                <a:latin typeface="+mn-lt"/>
              </a:defRPr>
            </a:lvl6pPr>
            <a:lvl7pPr marL="2228850" indent="-112713" algn="l" rtl="0" eaLnBrk="1" fontAlgn="base" hangingPunct="1">
              <a:spcBef>
                <a:spcPct val="20000"/>
              </a:spcBef>
              <a:spcAft>
                <a:spcPct val="0"/>
              </a:spcAft>
              <a:buClr>
                <a:schemeClr val="accent1"/>
              </a:buClr>
              <a:buSzPct val="70000"/>
              <a:buFont typeface="Wingdings" pitchFamily="2" charset="2"/>
              <a:buChar char="n"/>
              <a:defRPr sz="1400">
                <a:solidFill>
                  <a:schemeClr val="tx1"/>
                </a:solidFill>
                <a:latin typeface="+mn-lt"/>
              </a:defRPr>
            </a:lvl7pPr>
            <a:lvl8pPr marL="2686050" indent="-112713" algn="l" rtl="0" eaLnBrk="1" fontAlgn="base" hangingPunct="1">
              <a:spcBef>
                <a:spcPct val="20000"/>
              </a:spcBef>
              <a:spcAft>
                <a:spcPct val="0"/>
              </a:spcAft>
              <a:buClr>
                <a:schemeClr val="accent1"/>
              </a:buClr>
              <a:buSzPct val="70000"/>
              <a:buFont typeface="Wingdings" pitchFamily="2" charset="2"/>
              <a:buChar char="n"/>
              <a:defRPr sz="1400">
                <a:solidFill>
                  <a:schemeClr val="tx1"/>
                </a:solidFill>
                <a:latin typeface="+mn-lt"/>
              </a:defRPr>
            </a:lvl8pPr>
            <a:lvl9pPr marL="3143250" indent="-112713" algn="l" rtl="0" eaLnBrk="1" fontAlgn="base" hangingPunct="1">
              <a:spcBef>
                <a:spcPct val="20000"/>
              </a:spcBef>
              <a:spcAft>
                <a:spcPct val="0"/>
              </a:spcAft>
              <a:buClr>
                <a:schemeClr val="accent1"/>
              </a:buClr>
              <a:buSzPct val="70000"/>
              <a:buFont typeface="Wingdings" pitchFamily="2" charset="2"/>
              <a:buChar char="n"/>
              <a:defRPr sz="1400">
                <a:solidFill>
                  <a:schemeClr val="tx1"/>
                </a:solidFill>
                <a:latin typeface="+mn-lt"/>
              </a:defRPr>
            </a:lvl9pPr>
          </a:lstStyle>
          <a:p>
            <a:pPr marL="233363" indent="-233363" eaLnBrk="1" hangingPunct="1">
              <a:buClr>
                <a:srgbClr val="CC9900"/>
              </a:buClr>
            </a:pPr>
            <a:r>
              <a:rPr lang="en-US" dirty="0">
                <a:solidFill>
                  <a:srgbClr val="000000"/>
                </a:solidFill>
                <a:latin typeface="+mj-lt"/>
              </a:rPr>
              <a:t>The full set of circular optical fiber modes therefore comprises: </a:t>
            </a:r>
            <a:r>
              <a:rPr lang="en-US" b="1" dirty="0">
                <a:solidFill>
                  <a:srgbClr val="000000"/>
                </a:solidFill>
                <a:latin typeface="+mj-lt"/>
              </a:rPr>
              <a:t>TE</a:t>
            </a:r>
            <a:r>
              <a:rPr lang="en-US" dirty="0">
                <a:solidFill>
                  <a:srgbClr val="000000"/>
                </a:solidFill>
                <a:latin typeface="+mj-lt"/>
              </a:rPr>
              <a:t>, </a:t>
            </a:r>
            <a:r>
              <a:rPr lang="en-US" b="1" dirty="0">
                <a:solidFill>
                  <a:srgbClr val="000000"/>
                </a:solidFill>
                <a:latin typeface="+mj-lt"/>
              </a:rPr>
              <a:t>TM </a:t>
            </a:r>
            <a:r>
              <a:rPr lang="en-US" dirty="0">
                <a:solidFill>
                  <a:srgbClr val="000000"/>
                </a:solidFill>
                <a:latin typeface="+mj-lt"/>
              </a:rPr>
              <a:t>(meridional rays), </a:t>
            </a:r>
            <a:r>
              <a:rPr lang="en-US" b="1" dirty="0">
                <a:solidFill>
                  <a:srgbClr val="000000"/>
                </a:solidFill>
                <a:latin typeface="+mj-lt"/>
              </a:rPr>
              <a:t>HE </a:t>
            </a:r>
            <a:r>
              <a:rPr lang="en-US" dirty="0">
                <a:solidFill>
                  <a:srgbClr val="000000"/>
                </a:solidFill>
                <a:latin typeface="+mj-lt"/>
              </a:rPr>
              <a:t>and </a:t>
            </a:r>
            <a:r>
              <a:rPr lang="en-US" b="1" dirty="0">
                <a:solidFill>
                  <a:srgbClr val="000000"/>
                </a:solidFill>
                <a:latin typeface="+mj-lt"/>
              </a:rPr>
              <a:t>EH </a:t>
            </a:r>
            <a:r>
              <a:rPr lang="en-US" dirty="0">
                <a:solidFill>
                  <a:srgbClr val="000000"/>
                </a:solidFill>
                <a:latin typeface="+mj-lt"/>
              </a:rPr>
              <a:t>(skew rays) </a:t>
            </a:r>
            <a:r>
              <a:rPr lang="en-US" b="1" i="1" dirty="0"/>
              <a:t>modes</a:t>
            </a:r>
            <a:endParaRPr lang="en-US" i="1" dirty="0"/>
          </a:p>
        </p:txBody>
      </p:sp>
      <p:sp>
        <p:nvSpPr>
          <p:cNvPr id="7" name="Footer Placeholder 6"/>
          <p:cNvSpPr>
            <a:spLocks noGrp="1"/>
          </p:cNvSpPr>
          <p:nvPr>
            <p:ph type="ftr" sz="quarter" idx="10"/>
          </p:nvPr>
        </p:nvSpPr>
        <p:spPr/>
        <p:txBody>
          <a:bodyPr/>
          <a:lstStyle/>
          <a:p>
            <a:r>
              <a:rPr lang="en-US"/>
              <a:t>Georgia Institute of Technology</a:t>
            </a:r>
            <a:endParaRPr lang="en-US" dirty="0"/>
          </a:p>
        </p:txBody>
      </p:sp>
      <p:sp>
        <p:nvSpPr>
          <p:cNvPr id="9" name="Slide Number Placeholder 8"/>
          <p:cNvSpPr>
            <a:spLocks noGrp="1"/>
          </p:cNvSpPr>
          <p:nvPr>
            <p:ph type="sldNum" sz="quarter" idx="11"/>
          </p:nvPr>
        </p:nvSpPr>
        <p:spPr/>
        <p:txBody>
          <a:bodyPr/>
          <a:lstStyle/>
          <a:p>
            <a:r>
              <a:rPr lang="en-US"/>
              <a:t>ECE6543 L4     S. E. Ralph      </a:t>
            </a:r>
            <a:fld id="{2AA89EEF-5204-5C4B-B53B-B7AA7FE8B4D0}" type="slidenum">
              <a:rPr lang="en-US" smtClean="0"/>
              <a:pPr/>
              <a:t>23</a:t>
            </a:fld>
            <a:endParaRPr lang="en-US" dirty="0"/>
          </a:p>
        </p:txBody>
      </p:sp>
    </p:spTree>
    <p:extLst>
      <p:ext uri="{BB962C8B-B14F-4D97-AF65-F5344CB8AC3E}">
        <p14:creationId xmlns:p14="http://schemas.microsoft.com/office/powerpoint/2010/main" val="3381638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7" name="Picture 2" descr="D1F4DBC4"/>
          <p:cNvPicPr>
            <a:picLocks noChangeAspect="1" noChangeArrowheads="1"/>
          </p:cNvPicPr>
          <p:nvPr/>
        </p:nvPicPr>
        <p:blipFill>
          <a:blip r:embed="rId3" cstate="print"/>
          <a:srcRect/>
          <a:stretch>
            <a:fillRect/>
          </a:stretch>
        </p:blipFill>
        <p:spPr bwMode="auto">
          <a:xfrm>
            <a:off x="6477000" y="2691155"/>
            <a:ext cx="5425231" cy="3775835"/>
          </a:xfrm>
          <a:prstGeom prst="rect">
            <a:avLst/>
          </a:prstGeom>
          <a:noFill/>
          <a:ln w="9525">
            <a:noFill/>
            <a:miter lim="800000"/>
            <a:headEnd/>
            <a:tailEnd/>
          </a:ln>
        </p:spPr>
      </p:pic>
      <p:sp>
        <p:nvSpPr>
          <p:cNvPr id="15368" name="Rectangle 3"/>
          <p:cNvSpPr>
            <a:spLocks noChangeArrowheads="1"/>
          </p:cNvSpPr>
          <p:nvPr/>
        </p:nvSpPr>
        <p:spPr bwMode="auto">
          <a:xfrm>
            <a:off x="1495030" y="3063207"/>
            <a:ext cx="184731" cy="461665"/>
          </a:xfrm>
          <a:prstGeom prst="rect">
            <a:avLst/>
          </a:prstGeom>
          <a:noFill/>
          <a:ln w="12700">
            <a:noFill/>
            <a:miter lim="800000"/>
            <a:headEnd/>
            <a:tailEnd/>
          </a:ln>
        </p:spPr>
        <p:txBody>
          <a:bodyPr wrap="none" anchor="ctr">
            <a:spAutoFit/>
          </a:bodyPr>
          <a:lstStyle/>
          <a:p>
            <a:endParaRPr lang="en-US"/>
          </a:p>
        </p:txBody>
      </p:sp>
      <p:sp>
        <p:nvSpPr>
          <p:cNvPr id="15369" name="Rectangle 4"/>
          <p:cNvSpPr>
            <a:spLocks noChangeArrowheads="1"/>
          </p:cNvSpPr>
          <p:nvPr/>
        </p:nvSpPr>
        <p:spPr bwMode="auto">
          <a:xfrm>
            <a:off x="9867898" y="963756"/>
            <a:ext cx="1524001" cy="338554"/>
          </a:xfrm>
          <a:prstGeom prst="rect">
            <a:avLst/>
          </a:prstGeom>
          <a:noFill/>
          <a:ln w="12700">
            <a:noFill/>
            <a:miter lim="800000"/>
            <a:headEnd/>
            <a:tailEnd/>
          </a:ln>
        </p:spPr>
        <p:txBody>
          <a:bodyPr wrap="square" anchor="ctr">
            <a:spAutoFit/>
          </a:bodyPr>
          <a:lstStyle/>
          <a:p>
            <a:r>
              <a:rPr lang="en-US" sz="1600" dirty="0">
                <a:latin typeface="Symbol" pitchFamily="18" charset="2"/>
              </a:rPr>
              <a:t>D </a:t>
            </a:r>
            <a:r>
              <a:rPr lang="en-US" sz="1600" dirty="0"/>
              <a:t>= (n</a:t>
            </a:r>
            <a:r>
              <a:rPr lang="en-US" sz="1600" baseline="-25000" dirty="0"/>
              <a:t>1</a:t>
            </a:r>
            <a:r>
              <a:rPr lang="en-US" sz="1600" dirty="0"/>
              <a:t>-n</a:t>
            </a:r>
            <a:r>
              <a:rPr lang="en-US" sz="1600" baseline="-25000" dirty="0"/>
              <a:t>2</a:t>
            </a:r>
            <a:r>
              <a:rPr lang="en-US" sz="1600" dirty="0"/>
              <a:t>)/n</a:t>
            </a:r>
            <a:r>
              <a:rPr lang="en-US" sz="1600" baseline="-25000" dirty="0"/>
              <a:t>1</a:t>
            </a:r>
          </a:p>
        </p:txBody>
      </p:sp>
      <p:graphicFrame>
        <p:nvGraphicFramePr>
          <p:cNvPr id="15362" name="Object 5"/>
          <p:cNvGraphicFramePr>
            <a:graphicFrameLocks noChangeAspect="1"/>
          </p:cNvGraphicFramePr>
          <p:nvPr>
            <p:extLst>
              <p:ext uri="{D42A27DB-BD31-4B8C-83A1-F6EECF244321}">
                <p14:modId xmlns:p14="http://schemas.microsoft.com/office/powerpoint/2010/main" val="2999061810"/>
              </p:ext>
            </p:extLst>
          </p:nvPr>
        </p:nvGraphicFramePr>
        <p:xfrm>
          <a:off x="1377063" y="4076241"/>
          <a:ext cx="3236912" cy="660400"/>
        </p:xfrm>
        <a:graphic>
          <a:graphicData uri="http://schemas.openxmlformats.org/presentationml/2006/ole">
            <mc:AlternateContent xmlns:mc="http://schemas.openxmlformats.org/markup-compatibility/2006">
              <mc:Choice xmlns:v="urn:schemas-microsoft-com:vml" Requires="v">
                <p:oleObj name="Equation" r:id="rId4" imgW="2438280" imgH="495000" progId="Equation.DSMT4">
                  <p:embed/>
                </p:oleObj>
              </mc:Choice>
              <mc:Fallback>
                <p:oleObj name="Equation" r:id="rId4" imgW="2438280" imgH="495000" progId="Equation.DSMT4">
                  <p:embed/>
                  <p:pic>
                    <p:nvPicPr>
                      <p:cNvPr id="15362" name="Object 5"/>
                      <p:cNvPicPr>
                        <a:picLocks noChangeAspect="1" noChangeArrowheads="1"/>
                      </p:cNvPicPr>
                      <p:nvPr/>
                    </p:nvPicPr>
                    <p:blipFill>
                      <a:blip r:embed="rId5"/>
                      <a:srcRect/>
                      <a:stretch>
                        <a:fillRect/>
                      </a:stretch>
                    </p:blipFill>
                    <p:spPr bwMode="auto">
                      <a:xfrm>
                        <a:off x="1377063" y="4076241"/>
                        <a:ext cx="3236912"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0" name="Rectangle 6"/>
          <p:cNvSpPr>
            <a:spLocks noChangeArrowheads="1"/>
          </p:cNvSpPr>
          <p:nvPr/>
        </p:nvSpPr>
        <p:spPr bwMode="auto">
          <a:xfrm>
            <a:off x="2286000" y="166689"/>
            <a:ext cx="7467600" cy="533400"/>
          </a:xfrm>
          <a:prstGeom prst="rect">
            <a:avLst/>
          </a:prstGeom>
          <a:noFill/>
          <a:ln w="12700">
            <a:noFill/>
            <a:miter lim="800000"/>
            <a:headEnd/>
            <a:tailEnd/>
          </a:ln>
        </p:spPr>
        <p:txBody>
          <a:bodyPr lIns="90488" tIns="44450" rIns="90488" bIns="44450" anchor="b"/>
          <a:lstStyle/>
          <a:p>
            <a:pPr algn="l">
              <a:defRPr/>
            </a:pPr>
            <a:endParaRPr lang="en-US" sz="2800" dirty="0">
              <a:solidFill>
                <a:srgbClr val="0070C0"/>
              </a:solidFill>
              <a:latin typeface="+mj-lt"/>
              <a:ea typeface="+mj-ea"/>
              <a:cs typeface="+mj-cs"/>
            </a:endParaRPr>
          </a:p>
        </p:txBody>
      </p:sp>
      <p:graphicFrame>
        <p:nvGraphicFramePr>
          <p:cNvPr id="15363" name="Object 8"/>
          <p:cNvGraphicFramePr>
            <a:graphicFrameLocks noChangeAspect="1"/>
          </p:cNvGraphicFramePr>
          <p:nvPr/>
        </p:nvGraphicFramePr>
        <p:xfrm>
          <a:off x="6904465" y="1340956"/>
          <a:ext cx="204788" cy="241300"/>
        </p:xfrm>
        <a:graphic>
          <a:graphicData uri="http://schemas.openxmlformats.org/presentationml/2006/ole">
            <mc:AlternateContent xmlns:mc="http://schemas.openxmlformats.org/markup-compatibility/2006">
              <mc:Choice xmlns:v="urn:schemas-microsoft-com:vml" Requires="v">
                <p:oleObj name="Equation" r:id="rId6" imgW="139680" imgH="164880" progId="Equation.DSMT4">
                  <p:embed/>
                </p:oleObj>
              </mc:Choice>
              <mc:Fallback>
                <p:oleObj name="Equation" r:id="rId6" imgW="139680" imgH="164880" progId="Equation.DSMT4">
                  <p:embed/>
                  <p:pic>
                    <p:nvPicPr>
                      <p:cNvPr id="15363"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4465" y="1340956"/>
                        <a:ext cx="204788"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4" name="Object 9"/>
          <p:cNvGraphicFramePr>
            <a:graphicFrameLocks noChangeAspect="1"/>
          </p:cNvGraphicFramePr>
          <p:nvPr/>
        </p:nvGraphicFramePr>
        <p:xfrm>
          <a:off x="3536156" y="1799513"/>
          <a:ext cx="1004888" cy="315912"/>
        </p:xfrm>
        <a:graphic>
          <a:graphicData uri="http://schemas.openxmlformats.org/presentationml/2006/ole">
            <mc:AlternateContent xmlns:mc="http://schemas.openxmlformats.org/markup-compatibility/2006">
              <mc:Choice xmlns:v="urn:schemas-microsoft-com:vml" Requires="v">
                <p:oleObj name="Equation" r:id="rId8" imgW="685800" imgH="215640" progId="Equation.DSMT4">
                  <p:embed/>
                </p:oleObj>
              </mc:Choice>
              <mc:Fallback>
                <p:oleObj name="Equation" r:id="rId8" imgW="685800" imgH="215640" progId="Equation.DSMT4">
                  <p:embed/>
                  <p:pic>
                    <p:nvPicPr>
                      <p:cNvPr id="15364"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6156" y="1799513"/>
                        <a:ext cx="1004888"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5" name="Object 10"/>
          <p:cNvGraphicFramePr>
            <a:graphicFrameLocks noChangeAspect="1"/>
          </p:cNvGraphicFramePr>
          <p:nvPr/>
        </p:nvGraphicFramePr>
        <p:xfrm>
          <a:off x="2170676" y="2708242"/>
          <a:ext cx="2971800" cy="615950"/>
        </p:xfrm>
        <a:graphic>
          <a:graphicData uri="http://schemas.openxmlformats.org/presentationml/2006/ole">
            <mc:AlternateContent xmlns:mc="http://schemas.openxmlformats.org/markup-compatibility/2006">
              <mc:Choice xmlns:v="urn:schemas-microsoft-com:vml" Requires="v">
                <p:oleObj name="Equation" r:id="rId10" imgW="2145960" imgH="444240" progId="Equation.DSMT4">
                  <p:embed/>
                </p:oleObj>
              </mc:Choice>
              <mc:Fallback>
                <p:oleObj name="Equation" r:id="rId10" imgW="2145960" imgH="444240" progId="Equation.DSMT4">
                  <p:embed/>
                  <p:pic>
                    <p:nvPicPr>
                      <p:cNvPr id="15365"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0676" y="2708242"/>
                        <a:ext cx="29718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2" name="Rectangle 11"/>
          <p:cNvSpPr>
            <a:spLocks noChangeArrowheads="1"/>
          </p:cNvSpPr>
          <p:nvPr/>
        </p:nvSpPr>
        <p:spPr bwMode="auto">
          <a:xfrm>
            <a:off x="442819" y="3675732"/>
            <a:ext cx="5105400" cy="1219200"/>
          </a:xfrm>
          <a:prstGeom prst="rect">
            <a:avLst/>
          </a:prstGeom>
          <a:noFill/>
          <a:ln w="12700">
            <a:noFill/>
            <a:miter lim="800000"/>
            <a:headEnd/>
            <a:tailEnd/>
          </a:ln>
        </p:spPr>
        <p:txBody>
          <a:bodyPr lIns="90488" tIns="44450" rIns="90488" bIns="44450"/>
          <a:lstStyle/>
          <a:p>
            <a:pPr marL="233363" indent="-233363" eaLnBrk="1" hangingPunct="1">
              <a:lnSpc>
                <a:spcPct val="90000"/>
              </a:lnSpc>
              <a:spcBef>
                <a:spcPct val="20000"/>
              </a:spcBef>
              <a:buClr>
                <a:srgbClr val="ECAE14"/>
              </a:buClr>
              <a:buSzPct val="135000"/>
              <a:buFont typeface="Wingdings" pitchFamily="2" charset="2"/>
              <a:buChar char="§"/>
            </a:pPr>
            <a:r>
              <a:rPr lang="en-US" sz="1800" dirty="0">
                <a:latin typeface="+mn-lt"/>
              </a:rPr>
              <a:t>And normalized propagation constant </a:t>
            </a:r>
            <a:r>
              <a:rPr lang="en-US" sz="1800" i="1" dirty="0">
                <a:latin typeface="+mn-lt"/>
              </a:rPr>
              <a:t>b</a:t>
            </a:r>
            <a:r>
              <a:rPr lang="en-US" sz="1800" dirty="0">
                <a:latin typeface="+mn-lt"/>
              </a:rPr>
              <a:t>:</a:t>
            </a:r>
          </a:p>
          <a:p>
            <a:pPr marL="742950" lvl="1" indent="-285750">
              <a:lnSpc>
                <a:spcPct val="90000"/>
              </a:lnSpc>
              <a:spcBef>
                <a:spcPct val="20000"/>
              </a:spcBef>
              <a:buClr>
                <a:schemeClr val="tx1"/>
              </a:buClr>
              <a:buSzPct val="120000"/>
              <a:buFont typeface="Times New Roman" pitchFamily="18" charset="0"/>
              <a:buChar char="−"/>
            </a:pPr>
            <a:endParaRPr lang="en-US" sz="1200" dirty="0"/>
          </a:p>
        </p:txBody>
      </p:sp>
      <p:sp>
        <p:nvSpPr>
          <p:cNvPr id="15373" name="Rectangle 12"/>
          <p:cNvSpPr>
            <a:spLocks noChangeArrowheads="1"/>
          </p:cNvSpPr>
          <p:nvPr/>
        </p:nvSpPr>
        <p:spPr bwMode="auto">
          <a:xfrm>
            <a:off x="304801" y="4894932"/>
            <a:ext cx="6019800" cy="1600200"/>
          </a:xfrm>
          <a:prstGeom prst="rect">
            <a:avLst/>
          </a:prstGeom>
          <a:noFill/>
          <a:ln w="12700">
            <a:noFill/>
            <a:miter lim="800000"/>
            <a:headEnd/>
            <a:tailEnd/>
          </a:ln>
        </p:spPr>
        <p:txBody>
          <a:bodyPr lIns="90488" tIns="44450" rIns="90488" bIns="44450"/>
          <a:lstStyle/>
          <a:p>
            <a:pPr marL="233363" indent="-233363" eaLnBrk="1" hangingPunct="1">
              <a:lnSpc>
                <a:spcPct val="90000"/>
              </a:lnSpc>
              <a:spcBef>
                <a:spcPct val="20000"/>
              </a:spcBef>
              <a:buClr>
                <a:srgbClr val="ECAE14"/>
              </a:buClr>
              <a:buSzPct val="135000"/>
              <a:buFont typeface="Wingdings" pitchFamily="2" charset="2"/>
              <a:buChar char="§"/>
            </a:pPr>
            <a:r>
              <a:rPr lang="en-US" sz="1800" dirty="0">
                <a:latin typeface="+mn-lt"/>
              </a:rPr>
              <a:t>The behavior of </a:t>
            </a:r>
            <a:r>
              <a:rPr lang="en-US" sz="1800" i="1" dirty="0">
                <a:latin typeface="Symbol" panose="05050102010706020507" pitchFamily="18" charset="2"/>
              </a:rPr>
              <a:t>b</a:t>
            </a:r>
            <a:r>
              <a:rPr lang="en-US" sz="1800" dirty="0">
                <a:latin typeface="+mn-lt"/>
              </a:rPr>
              <a:t> </a:t>
            </a:r>
            <a:r>
              <a:rPr lang="en-US" sz="1400" dirty="0">
                <a:latin typeface="+mn-lt"/>
              </a:rPr>
              <a:t>vs.</a:t>
            </a:r>
            <a:r>
              <a:rPr lang="en-US" sz="1800" dirty="0">
                <a:latin typeface="+mn-lt"/>
              </a:rPr>
              <a:t> </a:t>
            </a:r>
            <a:r>
              <a:rPr lang="en-US" sz="1800" i="1" dirty="0">
                <a:cs typeface="Times New Roman" panose="02020603050405020304" pitchFamily="18" charset="0"/>
              </a:rPr>
              <a:t>V</a:t>
            </a:r>
            <a:r>
              <a:rPr lang="en-US" sz="1800" dirty="0">
                <a:latin typeface="+mn-lt"/>
              </a:rPr>
              <a:t> depicts the fiber mode structure</a:t>
            </a:r>
          </a:p>
          <a:p>
            <a:pPr marL="520700" lvl="1" indent="-177800">
              <a:spcBef>
                <a:spcPct val="20000"/>
              </a:spcBef>
              <a:buClr>
                <a:schemeClr val="tx1"/>
              </a:buClr>
              <a:buSzPct val="120000"/>
              <a:buFont typeface="Times New Roman" pitchFamily="18" charset="0"/>
              <a:buChar char="−"/>
            </a:pPr>
            <a:r>
              <a:rPr lang="en-US" sz="1600" dirty="0">
                <a:latin typeface="+mn-lt"/>
              </a:rPr>
              <a:t>When TE</a:t>
            </a:r>
            <a:r>
              <a:rPr lang="en-US" sz="1600" baseline="-25000" dirty="0">
                <a:latin typeface="+mn-lt"/>
              </a:rPr>
              <a:t>01</a:t>
            </a:r>
            <a:r>
              <a:rPr lang="en-US" sz="1600" dirty="0">
                <a:latin typeface="+mn-lt"/>
              </a:rPr>
              <a:t> and TM</a:t>
            </a:r>
            <a:r>
              <a:rPr lang="en-US" sz="1600" baseline="-25000" dirty="0">
                <a:latin typeface="+mn-lt"/>
              </a:rPr>
              <a:t>01</a:t>
            </a:r>
            <a:r>
              <a:rPr lang="en-US" sz="1600" dirty="0">
                <a:latin typeface="+mn-lt"/>
              </a:rPr>
              <a:t> modes reach cutoff then the fiber is single mode</a:t>
            </a:r>
          </a:p>
          <a:p>
            <a:pPr marL="520700" lvl="1" indent="-177800">
              <a:spcBef>
                <a:spcPct val="20000"/>
              </a:spcBef>
              <a:buClr>
                <a:schemeClr val="tx1"/>
              </a:buClr>
              <a:buSzPct val="120000"/>
              <a:buFont typeface="Times New Roman" pitchFamily="18" charset="0"/>
              <a:buChar char="−"/>
            </a:pPr>
            <a:r>
              <a:rPr lang="en-US" sz="1600" dirty="0">
                <a:latin typeface="+mn-lt"/>
              </a:rPr>
              <a:t>This is equivalent to J</a:t>
            </a:r>
            <a:r>
              <a:rPr lang="en-US" sz="1600" baseline="-25000" dirty="0">
                <a:latin typeface="+mn-lt"/>
              </a:rPr>
              <a:t>o</a:t>
            </a:r>
            <a:r>
              <a:rPr lang="en-US" sz="1600" dirty="0">
                <a:latin typeface="+mn-lt"/>
              </a:rPr>
              <a:t>(</a:t>
            </a:r>
            <a:r>
              <a:rPr lang="en-US" sz="1600" i="1" dirty="0">
                <a:latin typeface="+mn-lt"/>
                <a:cs typeface="Times New Roman" panose="02020603050405020304" pitchFamily="18" charset="0"/>
              </a:rPr>
              <a:t>V</a:t>
            </a:r>
            <a:r>
              <a:rPr lang="en-US" sz="1600" dirty="0">
                <a:latin typeface="+mn-lt"/>
              </a:rPr>
              <a:t>)=0</a:t>
            </a:r>
          </a:p>
          <a:p>
            <a:pPr marL="520700" lvl="1" indent="-177800">
              <a:spcBef>
                <a:spcPct val="20000"/>
              </a:spcBef>
              <a:buClr>
                <a:schemeClr val="tx1"/>
              </a:buClr>
              <a:buSzPct val="120000"/>
              <a:buFont typeface="Times New Roman" pitchFamily="18" charset="0"/>
              <a:buChar char="−"/>
            </a:pPr>
            <a:r>
              <a:rPr lang="en-US" sz="1600" dirty="0">
                <a:latin typeface="+mn-lt"/>
              </a:rPr>
              <a:t>or </a:t>
            </a:r>
            <a:r>
              <a:rPr lang="en-US" sz="1600" i="1" dirty="0">
                <a:latin typeface="+mn-lt"/>
                <a:cs typeface="Times New Roman" panose="02020603050405020304" pitchFamily="18" charset="0"/>
              </a:rPr>
              <a:t>V</a:t>
            </a:r>
            <a:r>
              <a:rPr lang="en-US" sz="1600" dirty="0">
                <a:latin typeface="+mn-lt"/>
              </a:rPr>
              <a:t> &lt; 2.405 </a:t>
            </a:r>
          </a:p>
          <a:p>
            <a:pPr marL="520700" lvl="1" indent="-177800">
              <a:lnSpc>
                <a:spcPct val="90000"/>
              </a:lnSpc>
              <a:spcBef>
                <a:spcPct val="20000"/>
              </a:spcBef>
              <a:buClr>
                <a:schemeClr val="tx1"/>
              </a:buClr>
              <a:buSzPct val="120000"/>
              <a:buFont typeface="Times New Roman" pitchFamily="18" charset="0"/>
              <a:buChar char="−"/>
            </a:pPr>
            <a:endParaRPr lang="en-US" sz="1200" dirty="0"/>
          </a:p>
        </p:txBody>
      </p:sp>
      <p:graphicFrame>
        <p:nvGraphicFramePr>
          <p:cNvPr id="15366" name="Object 13"/>
          <p:cNvGraphicFramePr>
            <a:graphicFrameLocks noChangeAspect="1"/>
          </p:cNvGraphicFramePr>
          <p:nvPr/>
        </p:nvGraphicFramePr>
        <p:xfrm>
          <a:off x="4505203" y="2098396"/>
          <a:ext cx="596900" cy="315913"/>
        </p:xfrm>
        <a:graphic>
          <a:graphicData uri="http://schemas.openxmlformats.org/presentationml/2006/ole">
            <mc:AlternateContent xmlns:mc="http://schemas.openxmlformats.org/markup-compatibility/2006">
              <mc:Choice xmlns:v="urn:schemas-microsoft-com:vml" Requires="v">
                <p:oleObj name="Equation" r:id="rId12" imgW="406080" imgH="215640" progId="Equation.DSMT4">
                  <p:embed/>
                </p:oleObj>
              </mc:Choice>
              <mc:Fallback>
                <p:oleObj name="Equation" r:id="rId12" imgW="406080" imgH="215640" progId="Equation.DSMT4">
                  <p:embed/>
                  <p:pic>
                    <p:nvPicPr>
                      <p:cNvPr id="15366"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05203" y="2098396"/>
                        <a:ext cx="596900" cy="31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4" name="Text Box 14"/>
          <p:cNvSpPr txBox="1">
            <a:spLocks noChangeArrowheads="1"/>
          </p:cNvSpPr>
          <p:nvPr/>
        </p:nvSpPr>
        <p:spPr bwMode="auto">
          <a:xfrm>
            <a:off x="8796215" y="2087456"/>
            <a:ext cx="3505200" cy="523220"/>
          </a:xfrm>
          <a:prstGeom prst="rect">
            <a:avLst/>
          </a:prstGeom>
          <a:noFill/>
          <a:ln w="12700">
            <a:noFill/>
            <a:miter lim="800000"/>
            <a:headEnd/>
            <a:tailEnd/>
          </a:ln>
        </p:spPr>
        <p:txBody>
          <a:bodyPr wrap="square">
            <a:spAutoFit/>
          </a:bodyPr>
          <a:lstStyle/>
          <a:p>
            <a:pPr algn="l"/>
            <a:r>
              <a:rPr lang="en-US" sz="1400" i="1" dirty="0"/>
              <a:t>HE</a:t>
            </a:r>
            <a:r>
              <a:rPr lang="en-US" sz="1400" baseline="-25000" dirty="0"/>
              <a:t>11</a:t>
            </a:r>
            <a:r>
              <a:rPr lang="en-US" sz="1400" dirty="0"/>
              <a:t> </a:t>
            </a:r>
            <a:r>
              <a:rPr lang="en-US" sz="1400" dirty="0">
                <a:latin typeface="+mn-lt"/>
              </a:rPr>
              <a:t>is a hybrid mode and it has the lowest cutoff (at V=0), i.e. does not cutoff</a:t>
            </a:r>
          </a:p>
        </p:txBody>
      </p:sp>
      <p:sp>
        <p:nvSpPr>
          <p:cNvPr id="15375" name="Line 15"/>
          <p:cNvSpPr>
            <a:spLocks noChangeShapeType="1"/>
          </p:cNvSpPr>
          <p:nvPr/>
        </p:nvSpPr>
        <p:spPr bwMode="auto">
          <a:xfrm>
            <a:off x="9220196" y="2545587"/>
            <a:ext cx="533403" cy="883413"/>
          </a:xfrm>
          <a:prstGeom prst="line">
            <a:avLst/>
          </a:prstGeom>
          <a:noFill/>
          <a:ln w="12700">
            <a:solidFill>
              <a:schemeClr val="tx1"/>
            </a:solidFill>
            <a:round/>
            <a:headEnd/>
            <a:tailEnd type="triangle" w="med" len="med"/>
          </a:ln>
        </p:spPr>
        <p:txBody>
          <a:bodyPr wrap="square">
            <a:spAutoFit/>
          </a:bodyPr>
          <a:lstStyle/>
          <a:p>
            <a:endParaRPr lang="en-US"/>
          </a:p>
        </p:txBody>
      </p:sp>
      <p:cxnSp>
        <p:nvCxnSpPr>
          <p:cNvPr id="17" name="Straight Connector 16"/>
          <p:cNvCxnSpPr/>
          <p:nvPr/>
        </p:nvCxnSpPr>
        <p:spPr bwMode="auto">
          <a:xfrm>
            <a:off x="8686800" y="5105400"/>
            <a:ext cx="0" cy="1041521"/>
          </a:xfrm>
          <a:prstGeom prst="line">
            <a:avLst/>
          </a:prstGeom>
          <a:solidFill>
            <a:schemeClr val="accent1"/>
          </a:solidFill>
          <a:ln w="19050" cap="flat" cmpd="sng" algn="ctr">
            <a:solidFill>
              <a:schemeClr val="tx1"/>
            </a:solidFill>
            <a:prstDash val="sysDash"/>
            <a:round/>
            <a:headEnd type="none" w="med" len="med"/>
            <a:tailEnd type="none" w="med" len="med"/>
          </a:ln>
          <a:effectLst/>
        </p:spPr>
      </p:cxnSp>
      <p:sp>
        <p:nvSpPr>
          <p:cNvPr id="4" name="Title 3"/>
          <p:cNvSpPr>
            <a:spLocks noGrp="1"/>
          </p:cNvSpPr>
          <p:nvPr>
            <p:ph type="title"/>
          </p:nvPr>
        </p:nvSpPr>
        <p:spPr>
          <a:xfrm>
            <a:off x="1166414" y="129449"/>
            <a:ext cx="9956800" cy="533400"/>
          </a:xfrm>
        </p:spPr>
        <p:txBody>
          <a:bodyPr/>
          <a:lstStyle/>
          <a:p>
            <a:r>
              <a:rPr lang="en-US" dirty="0"/>
              <a:t>Effective Index and V Number</a:t>
            </a:r>
          </a:p>
        </p:txBody>
      </p:sp>
      <p:sp>
        <p:nvSpPr>
          <p:cNvPr id="5" name="Content Placeholder 4"/>
          <p:cNvSpPr>
            <a:spLocks noGrp="1"/>
          </p:cNvSpPr>
          <p:nvPr>
            <p:ph idx="1"/>
          </p:nvPr>
        </p:nvSpPr>
        <p:spPr>
          <a:xfrm>
            <a:off x="442819" y="936813"/>
            <a:ext cx="6666434" cy="1828391"/>
          </a:xfrm>
        </p:spPr>
        <p:txBody>
          <a:bodyPr>
            <a:normAutofit/>
          </a:bodyPr>
          <a:lstStyle/>
          <a:p>
            <a:r>
              <a:rPr lang="en-US" sz="1800" dirty="0"/>
              <a:t>Each mode is uniquely characterized by a specific </a:t>
            </a:r>
            <a:r>
              <a:rPr lang="en-US" sz="1800" i="1" dirty="0">
                <a:latin typeface="Symbol" panose="05050102010706020507" pitchFamily="18" charset="2"/>
              </a:rPr>
              <a:t>b(w)</a:t>
            </a:r>
          </a:p>
          <a:p>
            <a:pPr lvl="1"/>
            <a:r>
              <a:rPr lang="en-US" sz="1600" dirty="0"/>
              <a:t>We can therefore define a mode index of refraction (mode index)</a:t>
            </a:r>
          </a:p>
          <a:p>
            <a:pPr lvl="1"/>
            <a:r>
              <a:rPr lang="en-US" sz="1600" dirty="0"/>
              <a:t>The mode propagates with the effective index constrained by the core and cladding indices:</a:t>
            </a:r>
          </a:p>
          <a:p>
            <a:pPr lvl="1"/>
            <a:r>
              <a:rPr lang="en-US" sz="1600" dirty="0"/>
              <a:t>The mode reaches cutoff when </a:t>
            </a:r>
            <a:r>
              <a:rPr lang="en-US" sz="1600" dirty="0">
                <a:latin typeface="Symbol" panose="05050102010706020507" pitchFamily="18" charset="2"/>
              </a:rPr>
              <a:t>g</a:t>
            </a:r>
            <a:r>
              <a:rPr lang="en-US" sz="1600" dirty="0"/>
              <a:t>=0 or </a:t>
            </a:r>
          </a:p>
          <a:p>
            <a:r>
              <a:rPr lang="en-US" dirty="0"/>
              <a:t>We also define a normalized frequency </a:t>
            </a:r>
            <a:r>
              <a:rPr lang="en-US" i="1" dirty="0">
                <a:latin typeface="Times New Roman" panose="02020603050405020304" pitchFamily="18" charset="0"/>
                <a:cs typeface="Times New Roman" panose="02020603050405020304" pitchFamily="18" charset="0"/>
              </a:rPr>
              <a:t>V</a:t>
            </a:r>
            <a:endParaRPr lang="en-US" sz="2000" dirty="0"/>
          </a:p>
          <a:p>
            <a:endParaRPr lang="en-US" dirty="0"/>
          </a:p>
        </p:txBody>
      </p:sp>
      <p:graphicFrame>
        <p:nvGraphicFramePr>
          <p:cNvPr id="21" name="Object 5"/>
          <p:cNvGraphicFramePr>
            <a:graphicFrameLocks noChangeAspect="1"/>
          </p:cNvGraphicFramePr>
          <p:nvPr>
            <p:extLst>
              <p:ext uri="{D42A27DB-BD31-4B8C-83A1-F6EECF244321}">
                <p14:modId xmlns:p14="http://schemas.microsoft.com/office/powerpoint/2010/main" val="2884837285"/>
              </p:ext>
            </p:extLst>
          </p:nvPr>
        </p:nvGraphicFramePr>
        <p:xfrm>
          <a:off x="9906793" y="1449804"/>
          <a:ext cx="1446213" cy="429066"/>
        </p:xfrm>
        <a:graphic>
          <a:graphicData uri="http://schemas.openxmlformats.org/presentationml/2006/ole">
            <mc:AlternateContent xmlns:mc="http://schemas.openxmlformats.org/markup-compatibility/2006">
              <mc:Choice xmlns:v="urn:schemas-microsoft-com:vml" Requires="v">
                <p:oleObj name="Equation" r:id="rId14" imgW="939600" imgH="279360" progId="Equation.3">
                  <p:embed/>
                </p:oleObj>
              </mc:Choice>
              <mc:Fallback>
                <p:oleObj name="Equation" r:id="rId14" imgW="939600" imgH="279360" progId="Equation.3">
                  <p:embed/>
                  <p:pic>
                    <p:nvPicPr>
                      <p:cNvPr id="21"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6793" y="1449804"/>
                        <a:ext cx="1446213" cy="429066"/>
                      </a:xfrm>
                      <a:prstGeom prst="rect">
                        <a:avLst/>
                      </a:prstGeom>
                      <a:noFill/>
                      <a:ln>
                        <a:noFill/>
                      </a:ln>
                      <a:effectLst/>
                    </p:spPr>
                  </p:pic>
                </p:oleObj>
              </mc:Fallback>
            </mc:AlternateContent>
          </a:graphicData>
        </a:graphic>
      </p:graphicFrame>
      <p:graphicFrame>
        <p:nvGraphicFramePr>
          <p:cNvPr id="22" name="Object 6"/>
          <p:cNvGraphicFramePr>
            <a:graphicFrameLocks noChangeAspect="1"/>
          </p:cNvGraphicFramePr>
          <p:nvPr/>
        </p:nvGraphicFramePr>
        <p:xfrm>
          <a:off x="2170676" y="3176910"/>
          <a:ext cx="1066800" cy="498822"/>
        </p:xfrm>
        <a:graphic>
          <a:graphicData uri="http://schemas.openxmlformats.org/presentationml/2006/ole">
            <mc:AlternateContent xmlns:mc="http://schemas.openxmlformats.org/markup-compatibility/2006">
              <mc:Choice xmlns:v="urn:schemas-microsoft-com:vml" Requires="v">
                <p:oleObj name="Equation" r:id="rId16" imgW="838080" imgH="393480" progId="Equation.3">
                  <p:embed/>
                </p:oleObj>
              </mc:Choice>
              <mc:Fallback>
                <p:oleObj name="Equation" r:id="rId16" imgW="838080" imgH="393480" progId="Equation.3">
                  <p:embed/>
                  <p:pic>
                    <p:nvPicPr>
                      <p:cNvPr id="22"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70676" y="3176910"/>
                        <a:ext cx="1066800" cy="498822"/>
                      </a:xfrm>
                      <a:prstGeom prst="rect">
                        <a:avLst/>
                      </a:prstGeom>
                      <a:noFill/>
                      <a:ln>
                        <a:noFill/>
                      </a:ln>
                      <a:effectLst/>
                    </p:spPr>
                  </p:pic>
                </p:oleObj>
              </mc:Fallback>
            </mc:AlternateContent>
          </a:graphicData>
        </a:graphic>
      </p:graphicFrame>
      <p:graphicFrame>
        <p:nvGraphicFramePr>
          <p:cNvPr id="23" name="Object 5"/>
          <p:cNvGraphicFramePr>
            <a:graphicFrameLocks noChangeAspect="1"/>
          </p:cNvGraphicFramePr>
          <p:nvPr>
            <p:extLst>
              <p:ext uri="{D42A27DB-BD31-4B8C-83A1-F6EECF244321}">
                <p14:modId xmlns:p14="http://schemas.microsoft.com/office/powerpoint/2010/main" val="3693320174"/>
              </p:ext>
            </p:extLst>
          </p:nvPr>
        </p:nvGraphicFramePr>
        <p:xfrm>
          <a:off x="7437437" y="926157"/>
          <a:ext cx="1687512" cy="1125537"/>
        </p:xfrm>
        <a:graphic>
          <a:graphicData uri="http://schemas.openxmlformats.org/presentationml/2006/ole">
            <mc:AlternateContent xmlns:mc="http://schemas.openxmlformats.org/markup-compatibility/2006">
              <mc:Choice xmlns:v="urn:schemas-microsoft-com:vml" Requires="v">
                <p:oleObj name="Equation" r:id="rId18" imgW="1333440" imgH="888840" progId="Equation.DSMT4">
                  <p:embed/>
                </p:oleObj>
              </mc:Choice>
              <mc:Fallback>
                <p:oleObj name="Equation" r:id="rId18" imgW="1333440" imgH="888840" progId="Equation.DSMT4">
                  <p:embed/>
                  <p:pic>
                    <p:nvPicPr>
                      <p:cNvPr id="12290" name="Object 5"/>
                      <p:cNvPicPr>
                        <a:picLocks noChangeAspect="1" noChangeArrowheads="1"/>
                      </p:cNvPicPr>
                      <p:nvPr/>
                    </p:nvPicPr>
                    <p:blipFill>
                      <a:blip r:embed="rId19"/>
                      <a:srcRect/>
                      <a:stretch>
                        <a:fillRect/>
                      </a:stretch>
                    </p:blipFill>
                    <p:spPr bwMode="auto">
                      <a:xfrm>
                        <a:off x="7437437" y="926157"/>
                        <a:ext cx="1687512" cy="1125537"/>
                      </a:xfrm>
                      <a:prstGeom prst="rect">
                        <a:avLst/>
                      </a:prstGeom>
                      <a:noFill/>
                      <a:ln>
                        <a:noFill/>
                      </a:ln>
                      <a:effectLst/>
                    </p:spPr>
                  </p:pic>
                </p:oleObj>
              </mc:Fallback>
            </mc:AlternateContent>
          </a:graphicData>
        </a:graphic>
      </p:graphicFrame>
      <p:cxnSp>
        <p:nvCxnSpPr>
          <p:cNvPr id="7" name="Straight Connector 6"/>
          <p:cNvCxnSpPr/>
          <p:nvPr/>
        </p:nvCxnSpPr>
        <p:spPr bwMode="auto">
          <a:xfrm flipV="1">
            <a:off x="8430768" y="4113224"/>
            <a:ext cx="27432" cy="1738970"/>
          </a:xfrm>
          <a:prstGeom prst="line">
            <a:avLst/>
          </a:prstGeom>
          <a:solidFill>
            <a:schemeClr val="accent1"/>
          </a:solidFill>
          <a:ln w="12700" cap="flat" cmpd="sng" algn="ctr">
            <a:solidFill>
              <a:srgbClr val="00B0F0"/>
            </a:solidFill>
            <a:prstDash val="dash"/>
            <a:round/>
            <a:headEnd type="none" w="med" len="med"/>
            <a:tailEnd type="none" w="med" len="med"/>
          </a:ln>
          <a:effectLst/>
        </p:spPr>
      </p:cxnSp>
      <p:cxnSp>
        <p:nvCxnSpPr>
          <p:cNvPr id="25" name="Straight Connector 24"/>
          <p:cNvCxnSpPr/>
          <p:nvPr/>
        </p:nvCxnSpPr>
        <p:spPr bwMode="auto">
          <a:xfrm flipH="1">
            <a:off x="7109253" y="4648200"/>
            <a:ext cx="1806146" cy="1"/>
          </a:xfrm>
          <a:prstGeom prst="line">
            <a:avLst/>
          </a:prstGeom>
          <a:solidFill>
            <a:schemeClr val="accent1"/>
          </a:solidFill>
          <a:ln w="12700" cap="flat" cmpd="sng" algn="ctr">
            <a:solidFill>
              <a:srgbClr val="00B0F0"/>
            </a:solidFill>
            <a:prstDash val="dash"/>
            <a:round/>
            <a:headEnd type="none" w="med" len="med"/>
            <a:tailEnd type="none" w="med" len="med"/>
          </a:ln>
          <a:effectLst/>
        </p:spPr>
      </p:cxnSp>
      <p:sp>
        <p:nvSpPr>
          <p:cNvPr id="11" name="TextBox 10"/>
          <p:cNvSpPr txBox="1"/>
          <p:nvPr/>
        </p:nvSpPr>
        <p:spPr>
          <a:xfrm>
            <a:off x="8015359" y="3627905"/>
            <a:ext cx="829779" cy="461665"/>
          </a:xfrm>
          <a:prstGeom prst="rect">
            <a:avLst/>
          </a:prstGeom>
          <a:noFill/>
        </p:spPr>
        <p:txBody>
          <a:bodyPr wrap="square" rtlCol="0">
            <a:spAutoFit/>
          </a:bodyPr>
          <a:lstStyle/>
          <a:p>
            <a:r>
              <a:rPr lang="en-US" sz="1200" baseline="0" dirty="0" err="1">
                <a:solidFill>
                  <a:srgbClr val="00B0F0"/>
                </a:solidFill>
                <a:latin typeface="+mn-lt"/>
              </a:rPr>
              <a:t>Approx</a:t>
            </a:r>
            <a:r>
              <a:rPr lang="en-US" sz="1200" baseline="0" dirty="0">
                <a:solidFill>
                  <a:srgbClr val="00B0F0"/>
                </a:solidFill>
                <a:latin typeface="+mn-lt"/>
              </a:rPr>
              <a:t> V for SSMF</a:t>
            </a:r>
          </a:p>
        </p:txBody>
      </p:sp>
      <p:sp>
        <p:nvSpPr>
          <p:cNvPr id="6" name="Footer Placeholder 5"/>
          <p:cNvSpPr>
            <a:spLocks noGrp="1"/>
          </p:cNvSpPr>
          <p:nvPr>
            <p:ph type="ftr" sz="quarter" idx="10"/>
          </p:nvPr>
        </p:nvSpPr>
        <p:spPr/>
        <p:txBody>
          <a:bodyPr/>
          <a:lstStyle/>
          <a:p>
            <a:r>
              <a:rPr lang="en-US"/>
              <a:t>Georgia Institute of Technology</a:t>
            </a:r>
            <a:endParaRPr lang="en-US" dirty="0"/>
          </a:p>
        </p:txBody>
      </p:sp>
      <p:sp>
        <p:nvSpPr>
          <p:cNvPr id="8" name="Slide Number Placeholder 7"/>
          <p:cNvSpPr>
            <a:spLocks noGrp="1"/>
          </p:cNvSpPr>
          <p:nvPr>
            <p:ph type="sldNum" sz="quarter" idx="11"/>
          </p:nvPr>
        </p:nvSpPr>
        <p:spPr/>
        <p:txBody>
          <a:bodyPr/>
          <a:lstStyle/>
          <a:p>
            <a:r>
              <a:rPr lang="en-US"/>
              <a:t>ECE6543 L4     S. E. Ralph      </a:t>
            </a:r>
            <a:fld id="{2AA89EEF-5204-5C4B-B53B-B7AA7FE8B4D0}" type="slidenum">
              <a:rPr lang="en-US" smtClean="0"/>
              <a:pPr/>
              <a:t>24</a:t>
            </a:fld>
            <a:endParaRPr lang="en-US" dirty="0"/>
          </a:p>
        </p:txBody>
      </p:sp>
      <p:sp>
        <p:nvSpPr>
          <p:cNvPr id="2" name="Rectangle 1">
            <a:extLst>
              <a:ext uri="{FF2B5EF4-FFF2-40B4-BE49-F238E27FC236}">
                <a16:creationId xmlns:a16="http://schemas.microsoft.com/office/drawing/2014/main" id="{4AD53EA4-4831-450B-91C7-3F9A2B72227D}"/>
              </a:ext>
            </a:extLst>
          </p:cNvPr>
          <p:cNvSpPr/>
          <p:nvPr/>
        </p:nvSpPr>
        <p:spPr>
          <a:xfrm>
            <a:off x="1981200" y="2691155"/>
            <a:ext cx="3486343" cy="984577"/>
          </a:xfrm>
          <a:prstGeom prst="rect">
            <a:avLst/>
          </a:prstGeom>
          <a:ln>
            <a:solidFill>
              <a:srgbClr val="0070C0"/>
            </a:solidFill>
          </a:ln>
        </p:spPr>
        <p:txBody>
          <a:bodyPr wrap="square" rtlCol="0" anchor="ctr">
            <a:spAutoFit/>
          </a:bodyPr>
          <a:lstStyle/>
          <a:p>
            <a:pPr marL="233363" indent="-233363" algn="ctr" eaLnBrk="1" hangingPunct="1">
              <a:spcBef>
                <a:spcPct val="20000"/>
              </a:spcBef>
              <a:buClr>
                <a:srgbClr val="CC9900"/>
              </a:buClr>
              <a:buSzPct val="70000"/>
              <a:buFont typeface="Wingdings" pitchFamily="2" charset="2"/>
              <a:buChar char="n"/>
            </a:pPr>
            <a:endParaRPr lang="en-US" sz="1600" baseline="0" dirty="0">
              <a:latin typeface="+mn-lt"/>
            </a:endParaRPr>
          </a:p>
        </p:txBody>
      </p:sp>
    </p:spTree>
    <p:extLst>
      <p:ext uri="{BB962C8B-B14F-4D97-AF65-F5344CB8AC3E}">
        <p14:creationId xmlns:p14="http://schemas.microsoft.com/office/powerpoint/2010/main" val="2308047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a:t>Waveguide Dispersion</a:t>
            </a:r>
          </a:p>
        </p:txBody>
      </p:sp>
      <p:sp>
        <p:nvSpPr>
          <p:cNvPr id="23556" name="Rectangle 3"/>
          <p:cNvSpPr>
            <a:spLocks noGrp="1" noChangeArrowheads="1"/>
          </p:cNvSpPr>
          <p:nvPr>
            <p:ph type="body" sz="half" idx="1"/>
          </p:nvPr>
        </p:nvSpPr>
        <p:spPr>
          <a:xfrm>
            <a:off x="457200" y="1066800"/>
            <a:ext cx="11277600" cy="3404461"/>
          </a:xfrm>
        </p:spPr>
        <p:txBody>
          <a:bodyPr>
            <a:normAutofit/>
          </a:bodyPr>
          <a:lstStyle/>
          <a:p>
            <a:pPr eaLnBrk="1" hangingPunct="1"/>
            <a:r>
              <a:rPr lang="en-US" sz="1800" dirty="0"/>
              <a:t>Waveguide dispersion is generally the smallest contributor to the total dispersion</a:t>
            </a:r>
          </a:p>
          <a:p>
            <a:pPr lvl="1" eaLnBrk="1" hangingPunct="1"/>
            <a:r>
              <a:rPr lang="en-US" sz="1600" dirty="0"/>
              <a:t>It can dominate near the dispersion minimum i.e. </a:t>
            </a:r>
            <a:r>
              <a:rPr lang="en-US" sz="1600" dirty="0">
                <a:latin typeface="Symbol" pitchFamily="18" charset="2"/>
              </a:rPr>
              <a:t>l</a:t>
            </a:r>
            <a:r>
              <a:rPr lang="en-US" sz="1600" dirty="0"/>
              <a:t>=1300nm for single mode waveguide</a:t>
            </a:r>
          </a:p>
          <a:p>
            <a:pPr lvl="1" eaLnBrk="1" hangingPunct="1"/>
            <a:r>
              <a:rPr lang="en-US" sz="1600" dirty="0"/>
              <a:t>It must be included since it typically shifts the dispersion dominated by material dispersion</a:t>
            </a:r>
          </a:p>
          <a:p>
            <a:pPr eaLnBrk="1" hangingPunct="1"/>
            <a:r>
              <a:rPr lang="en-US" sz="1800" dirty="0"/>
              <a:t>Waveguide dispersion: wave vector varies with wavelength</a:t>
            </a:r>
          </a:p>
          <a:p>
            <a:pPr eaLnBrk="1" hangingPunct="1"/>
            <a:r>
              <a:rPr lang="en-US" sz="1800" dirty="0"/>
              <a:t>In order to determine waveguide dispersion we must return to the eigenvalue equation which defines the allowed modes </a:t>
            </a:r>
          </a:p>
          <a:p>
            <a:pPr lvl="1" eaLnBrk="1" hangingPunct="1"/>
            <a:r>
              <a:rPr lang="en-US" sz="1600" dirty="0"/>
              <a:t>The EV equation was written in terms of the transverse </a:t>
            </a:r>
            <a:r>
              <a:rPr lang="en-US" sz="1600" dirty="0" err="1"/>
              <a:t>wavevector</a:t>
            </a:r>
            <a:r>
              <a:rPr lang="en-US" sz="1600" dirty="0"/>
              <a:t> </a:t>
            </a:r>
            <a:r>
              <a:rPr lang="en-US" sz="1600" dirty="0">
                <a:latin typeface="Symbol" panose="05050102010706020507" pitchFamily="18" charset="2"/>
              </a:rPr>
              <a:t>k</a:t>
            </a:r>
            <a:endParaRPr lang="en-US" sz="1600" baseline="-25000" dirty="0">
              <a:latin typeface="Symbol" panose="05050102010706020507" pitchFamily="18" charset="2"/>
            </a:endParaRPr>
          </a:p>
          <a:p>
            <a:pPr lvl="1" eaLnBrk="1" hangingPunct="1"/>
            <a:r>
              <a:rPr lang="en-US" sz="1600" dirty="0"/>
              <a:t>The transverse </a:t>
            </a:r>
            <a:r>
              <a:rPr lang="en-US" sz="1600" dirty="0" err="1"/>
              <a:t>wavevector</a:t>
            </a:r>
            <a:r>
              <a:rPr lang="en-US" sz="1600" dirty="0"/>
              <a:t> depends on:</a:t>
            </a:r>
          </a:p>
        </p:txBody>
      </p:sp>
      <p:graphicFrame>
        <p:nvGraphicFramePr>
          <p:cNvPr id="23554" name="Object 4"/>
          <p:cNvGraphicFramePr>
            <a:graphicFrameLocks noGrp="1" noChangeAspect="1"/>
          </p:cNvGraphicFramePr>
          <p:nvPr>
            <p:ph sz="half" idx="2"/>
          </p:nvPr>
        </p:nvGraphicFramePr>
        <p:xfrm>
          <a:off x="5105400" y="3641419"/>
          <a:ext cx="1981200" cy="584200"/>
        </p:xfrm>
        <a:graphic>
          <a:graphicData uri="http://schemas.openxmlformats.org/presentationml/2006/ole">
            <mc:AlternateContent xmlns:mc="http://schemas.openxmlformats.org/markup-compatibility/2006">
              <mc:Choice xmlns:v="urn:schemas-microsoft-com:vml" Requires="v">
                <p:oleObj name="Equation" r:id="rId3" imgW="990360" imgH="291960" progId="Equation.DSMT4">
                  <p:embed/>
                </p:oleObj>
              </mc:Choice>
              <mc:Fallback>
                <p:oleObj name="Equation" r:id="rId3" imgW="990360" imgH="291960" progId="Equation.DSMT4">
                  <p:embed/>
                  <p:pic>
                    <p:nvPicPr>
                      <p:cNvPr id="23554" name="Object 4"/>
                      <p:cNvPicPr>
                        <a:picLocks noChangeAspect="1" noChangeArrowheads="1"/>
                      </p:cNvPicPr>
                      <p:nvPr/>
                    </p:nvPicPr>
                    <p:blipFill>
                      <a:blip r:embed="rId4"/>
                      <a:srcRect/>
                      <a:stretch>
                        <a:fillRect/>
                      </a:stretch>
                    </p:blipFill>
                    <p:spPr bwMode="auto">
                      <a:xfrm>
                        <a:off x="5105400" y="3641419"/>
                        <a:ext cx="1981200" cy="584200"/>
                      </a:xfrm>
                      <a:prstGeom prst="rect">
                        <a:avLst/>
                      </a:prstGeom>
                      <a:noFill/>
                    </p:spPr>
                  </p:pic>
                </p:oleObj>
              </mc:Fallback>
            </mc:AlternateContent>
          </a:graphicData>
        </a:graphic>
      </p:graphicFrame>
      <p:sp>
        <p:nvSpPr>
          <p:cNvPr id="23557" name="Rectangle 5"/>
          <p:cNvSpPr>
            <a:spLocks noChangeArrowheads="1"/>
          </p:cNvSpPr>
          <p:nvPr/>
        </p:nvSpPr>
        <p:spPr bwMode="auto">
          <a:xfrm>
            <a:off x="457200" y="4492931"/>
            <a:ext cx="11277600" cy="1831669"/>
          </a:xfrm>
          <a:prstGeom prst="rect">
            <a:avLst/>
          </a:prstGeom>
          <a:noFill/>
          <a:ln w="12700">
            <a:noFill/>
            <a:miter lim="800000"/>
            <a:headEnd/>
            <a:tailEnd/>
          </a:ln>
        </p:spPr>
        <p:txBody>
          <a:bodyPr lIns="90488" tIns="44450" rIns="90488" bIns="44450"/>
          <a:lstStyle/>
          <a:p>
            <a:pPr marL="228600" indent="-228600" eaLnBrk="1" hangingPunct="1">
              <a:spcBef>
                <a:spcPct val="20000"/>
              </a:spcBef>
              <a:buClr>
                <a:srgbClr val="DEA900"/>
              </a:buClr>
              <a:buSzPct val="135000"/>
              <a:buFont typeface="Wingdings" panose="05000000000000000000" pitchFamily="2" charset="2"/>
              <a:buChar char="§"/>
            </a:pPr>
            <a:r>
              <a:rPr lang="en-US" sz="1800" dirty="0">
                <a:latin typeface="+mn-lt"/>
              </a:rPr>
              <a:t>When the wavelength changes, </a:t>
            </a:r>
            <a:r>
              <a:rPr lang="en-US" sz="2000" i="1" dirty="0">
                <a:cs typeface="Times New Roman" pitchFamily="18" charset="0"/>
              </a:rPr>
              <a:t>k</a:t>
            </a:r>
            <a:r>
              <a:rPr lang="en-US" sz="2000" baseline="-25000" dirty="0"/>
              <a:t>o</a:t>
            </a:r>
            <a:r>
              <a:rPr lang="en-US" sz="2000" dirty="0"/>
              <a:t> </a:t>
            </a:r>
            <a:r>
              <a:rPr lang="en-US" sz="1800" dirty="0">
                <a:latin typeface="+mn-lt"/>
              </a:rPr>
              <a:t>changes and hence the propagation constant </a:t>
            </a:r>
            <a:r>
              <a:rPr lang="en-US" sz="2000" i="1" dirty="0">
                <a:latin typeface="Symbol" pitchFamily="18" charset="2"/>
              </a:rPr>
              <a:t>b</a:t>
            </a:r>
            <a:r>
              <a:rPr lang="en-US" sz="2000" dirty="0"/>
              <a:t> </a:t>
            </a:r>
            <a:r>
              <a:rPr lang="en-US" sz="1800" dirty="0">
                <a:latin typeface="+mn-lt"/>
              </a:rPr>
              <a:t>must change</a:t>
            </a:r>
          </a:p>
          <a:p>
            <a:pPr marL="228600" indent="-228600" eaLnBrk="1" hangingPunct="1">
              <a:spcBef>
                <a:spcPct val="20000"/>
              </a:spcBef>
              <a:buClr>
                <a:srgbClr val="DEA900"/>
              </a:buClr>
              <a:buSzPct val="135000"/>
              <a:buFont typeface="Wingdings" panose="05000000000000000000" pitchFamily="2" charset="2"/>
              <a:buChar char="§"/>
            </a:pPr>
            <a:r>
              <a:rPr lang="en-US" sz="2000" i="1" dirty="0">
                <a:latin typeface="Symbol" panose="05050102010706020507" pitchFamily="18" charset="2"/>
                <a:cs typeface="Times New Roman" pitchFamily="18" charset="0"/>
              </a:rPr>
              <a:t>k</a:t>
            </a:r>
            <a:r>
              <a:rPr lang="en-US" sz="2000" dirty="0"/>
              <a:t> </a:t>
            </a:r>
            <a:r>
              <a:rPr lang="en-US" sz="1800" dirty="0">
                <a:latin typeface="+mn-lt"/>
              </a:rPr>
              <a:t>is fixed for a particular mode, it is a solution to the EV equation</a:t>
            </a:r>
          </a:p>
          <a:p>
            <a:pPr marL="228600" indent="-228600" eaLnBrk="1" hangingPunct="1">
              <a:spcBef>
                <a:spcPct val="20000"/>
              </a:spcBef>
              <a:buClr>
                <a:srgbClr val="DEA900"/>
              </a:buClr>
              <a:buSzPct val="135000"/>
              <a:buFont typeface="Wingdings" panose="05000000000000000000" pitchFamily="2" charset="2"/>
              <a:buChar char="§"/>
            </a:pPr>
            <a:r>
              <a:rPr lang="en-US" sz="1800" dirty="0">
                <a:latin typeface="+mn-lt"/>
              </a:rPr>
              <a:t>The mode shape stays essentially the same when the wavelength changes [we are assuming that the wavelength changes are small, consistent with that needed to support data streams]</a:t>
            </a:r>
          </a:p>
        </p:txBody>
      </p:sp>
      <p:sp>
        <p:nvSpPr>
          <p:cNvPr id="4" name="Footer Placeholder 3"/>
          <p:cNvSpPr>
            <a:spLocks noGrp="1"/>
          </p:cNvSpPr>
          <p:nvPr>
            <p:ph type="ftr" sz="quarter" idx="10"/>
          </p:nvPr>
        </p:nvSpPr>
        <p:spPr/>
        <p:txBody>
          <a:bodyPr/>
          <a:lstStyle/>
          <a:p>
            <a:r>
              <a:rPr lang="en-US"/>
              <a:t>Georgia Institute of Technology</a:t>
            </a:r>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25</a:t>
            </a:fld>
            <a:endParaRPr lang="en-US" dirty="0"/>
          </a:p>
        </p:txBody>
      </p:sp>
    </p:spTree>
    <p:extLst>
      <p:ext uri="{BB962C8B-B14F-4D97-AF65-F5344CB8AC3E}">
        <p14:creationId xmlns:p14="http://schemas.microsoft.com/office/powerpoint/2010/main" val="950960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Weakly Guided modes</a:t>
            </a:r>
          </a:p>
        </p:txBody>
      </p:sp>
      <p:sp>
        <p:nvSpPr>
          <p:cNvPr id="3" name="Text Placeholder 2"/>
          <p:cNvSpPr>
            <a:spLocks noGrp="1"/>
          </p:cNvSpPr>
          <p:nvPr>
            <p:ph type="body" sz="half" idx="1"/>
          </p:nvPr>
        </p:nvSpPr>
        <p:spPr>
          <a:xfrm>
            <a:off x="781050" y="1409700"/>
            <a:ext cx="10833100" cy="4038600"/>
          </a:xfrm>
        </p:spPr>
        <p:txBody>
          <a:bodyPr>
            <a:normAutofit/>
          </a:bodyPr>
          <a:lstStyle/>
          <a:p>
            <a:r>
              <a:rPr lang="en-US" sz="1800" dirty="0"/>
              <a:t>For telecom </a:t>
            </a:r>
            <a:r>
              <a:rPr lang="en-US" sz="1800" b="1" i="1" dirty="0"/>
              <a:t>Special case of cylindrical modes</a:t>
            </a:r>
          </a:p>
          <a:p>
            <a:r>
              <a:rPr lang="en-US" sz="1800" dirty="0"/>
              <a:t>Typical of all common optical fibers index contrast is low fibers </a:t>
            </a:r>
            <a:r>
              <a:rPr lang="el-GR" sz="1800" dirty="0"/>
              <a:t>Δ&lt;&lt; 1</a:t>
            </a:r>
            <a:endParaRPr lang="en-US" sz="1800" dirty="0"/>
          </a:p>
          <a:p>
            <a:pPr marL="742950" lvl="1" indent="-285750">
              <a:buClr>
                <a:schemeClr val="tx2"/>
              </a:buClr>
              <a:buSzPct val="135000"/>
            </a:pPr>
            <a:r>
              <a:rPr lang="en-US" sz="1600" dirty="0"/>
              <a:t>Weakly guided modes  n</a:t>
            </a:r>
            <a:r>
              <a:rPr lang="en-US" sz="1600" baseline="-25000" dirty="0"/>
              <a:t>1</a:t>
            </a:r>
            <a:r>
              <a:rPr lang="en-US" sz="1600" dirty="0"/>
              <a:t>~ n</a:t>
            </a:r>
            <a:r>
              <a:rPr lang="en-US" sz="1600" baseline="-25000" dirty="0"/>
              <a:t>2</a:t>
            </a:r>
            <a:r>
              <a:rPr lang="en-US" sz="1600" dirty="0"/>
              <a:t>, determinant equation simplifies, modes become degenerate</a:t>
            </a:r>
          </a:p>
          <a:p>
            <a:pPr marL="742950" lvl="1" indent="-285750">
              <a:buClr>
                <a:schemeClr val="tx2"/>
              </a:buClr>
              <a:buSzPct val="135000"/>
            </a:pPr>
            <a:r>
              <a:rPr lang="en-US" sz="1600" dirty="0" err="1"/>
              <a:t>E</a:t>
            </a:r>
            <a:r>
              <a:rPr lang="en-US" sz="1600" baseline="-25000" dirty="0" err="1"/>
              <a:t>z</a:t>
            </a:r>
            <a:r>
              <a:rPr lang="en-US" sz="1600" dirty="0"/>
              <a:t> and H</a:t>
            </a:r>
            <a:r>
              <a:rPr lang="en-US" sz="1600" baseline="-25000" dirty="0"/>
              <a:t>z</a:t>
            </a:r>
            <a:r>
              <a:rPr lang="en-US" sz="1600" dirty="0"/>
              <a:t> are both nearly zero</a:t>
            </a:r>
          </a:p>
          <a:p>
            <a:pPr marL="742950" lvl="1" indent="-285750">
              <a:buClr>
                <a:schemeClr val="tx2"/>
              </a:buClr>
              <a:buSzPct val="135000"/>
            </a:pPr>
            <a:r>
              <a:rPr lang="en-US" sz="1600" dirty="0"/>
              <a:t>Designated LP modes for Linearly Polarized</a:t>
            </a:r>
          </a:p>
          <a:p>
            <a:r>
              <a:rPr lang="el-GR" sz="1800" dirty="0"/>
              <a:t> </a:t>
            </a:r>
            <a:r>
              <a:rPr lang="en-US" sz="1800" dirty="0"/>
              <a:t>The propagation is </a:t>
            </a:r>
            <a:r>
              <a:rPr lang="en-US" sz="1800" i="1" dirty="0"/>
              <a:t>preferentially along the fiber axis </a:t>
            </a:r>
            <a:r>
              <a:rPr lang="en-US" sz="1800" dirty="0"/>
              <a:t>and the </a:t>
            </a:r>
            <a:r>
              <a:rPr lang="en-US" sz="1800" i="1" dirty="0"/>
              <a:t>field is predominantly transverse</a:t>
            </a:r>
          </a:p>
          <a:p>
            <a:endParaRPr lang="en-US" sz="1800" dirty="0"/>
          </a:p>
          <a:p>
            <a:r>
              <a:rPr lang="en-US" sz="1800" dirty="0"/>
              <a:t>Modes are </a:t>
            </a:r>
            <a:r>
              <a:rPr lang="en-US" sz="1800" i="1" dirty="0"/>
              <a:t>approximated </a:t>
            </a:r>
            <a:r>
              <a:rPr lang="en-US" sz="1800" dirty="0"/>
              <a:t>by </a:t>
            </a:r>
            <a:r>
              <a:rPr lang="en-US" sz="1800" i="1" dirty="0"/>
              <a:t>two linearly polarized components</a:t>
            </a:r>
            <a:endParaRPr lang="en-US" sz="1800" dirty="0"/>
          </a:p>
          <a:p>
            <a:pPr lvl="1"/>
            <a:r>
              <a:rPr lang="en-US" sz="1600" dirty="0"/>
              <a:t>both </a:t>
            </a:r>
            <a:r>
              <a:rPr lang="en-US" sz="1600" dirty="0" err="1"/>
              <a:t>E</a:t>
            </a:r>
            <a:r>
              <a:rPr lang="en-US" sz="1600" baseline="-25000" dirty="0" err="1"/>
              <a:t>z</a:t>
            </a:r>
            <a:r>
              <a:rPr lang="en-US" sz="1600" dirty="0"/>
              <a:t> and H</a:t>
            </a:r>
            <a:r>
              <a:rPr lang="en-US" sz="1600" baseline="-25000" dirty="0"/>
              <a:t>z</a:t>
            </a:r>
            <a:r>
              <a:rPr lang="en-US" sz="1600" dirty="0"/>
              <a:t> are </a:t>
            </a:r>
            <a:r>
              <a:rPr lang="en-US" sz="1600" i="1" dirty="0"/>
              <a:t>approximately </a:t>
            </a:r>
            <a:r>
              <a:rPr lang="en-US" sz="1600" dirty="0"/>
              <a:t>zero)</a:t>
            </a:r>
          </a:p>
        </p:txBody>
      </p:sp>
      <p:sp>
        <p:nvSpPr>
          <p:cNvPr id="6" name="Footer Placeholder 5"/>
          <p:cNvSpPr>
            <a:spLocks noGrp="1"/>
          </p:cNvSpPr>
          <p:nvPr>
            <p:ph type="ftr" sz="quarter" idx="10"/>
          </p:nvPr>
        </p:nvSpPr>
        <p:spPr/>
        <p:txBody>
          <a:bodyPr/>
          <a:lstStyle/>
          <a:p>
            <a:r>
              <a:rPr lang="en-US"/>
              <a:t>Georgia Institute of Technology</a:t>
            </a:r>
          </a:p>
        </p:txBody>
      </p:sp>
      <p:sp>
        <p:nvSpPr>
          <p:cNvPr id="7" name="Slide Number Placeholder 6"/>
          <p:cNvSpPr>
            <a:spLocks noGrp="1"/>
          </p:cNvSpPr>
          <p:nvPr>
            <p:ph type="sldNum" sz="quarter" idx="11"/>
          </p:nvPr>
        </p:nvSpPr>
        <p:spPr/>
        <p:txBody>
          <a:bodyPr/>
          <a:lstStyle/>
          <a:p>
            <a:r>
              <a:rPr lang="en-US"/>
              <a:t>ECE6543 L4     S. E. Ralph      </a:t>
            </a:r>
            <a:fld id="{2AA89EEF-5204-5C4B-B53B-B7AA7FE8B4D0}" type="slidenum">
              <a:rPr lang="en-US" smtClean="0"/>
              <a:pPr/>
              <a:t>26</a:t>
            </a:fld>
            <a:endParaRPr lang="en-US" dirty="0"/>
          </a:p>
        </p:txBody>
      </p:sp>
    </p:spTree>
    <p:extLst>
      <p:ext uri="{BB962C8B-B14F-4D97-AF65-F5344CB8AC3E}">
        <p14:creationId xmlns:p14="http://schemas.microsoft.com/office/powerpoint/2010/main" val="287380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Fiber LP modes</a:t>
            </a:r>
          </a:p>
        </p:txBody>
      </p:sp>
      <p:sp>
        <p:nvSpPr>
          <p:cNvPr id="3" name="Content Placeholder 2"/>
          <p:cNvSpPr>
            <a:spLocks noGrp="1"/>
          </p:cNvSpPr>
          <p:nvPr>
            <p:ph idx="1"/>
          </p:nvPr>
        </p:nvSpPr>
        <p:spPr>
          <a:xfrm>
            <a:off x="457200" y="5068878"/>
            <a:ext cx="10972800" cy="822158"/>
          </a:xfrm>
        </p:spPr>
        <p:txBody>
          <a:bodyPr/>
          <a:lstStyle/>
          <a:p>
            <a:r>
              <a:rPr lang="en-US" dirty="0"/>
              <a:t>Relation between the LP modes and the “real” exact waveguide modes HE</a:t>
            </a:r>
            <a:r>
              <a:rPr lang="en-US" baseline="-25000" dirty="0"/>
              <a:t>11x</a:t>
            </a:r>
            <a:r>
              <a:rPr lang="en-US" dirty="0"/>
              <a:t>, HE</a:t>
            </a:r>
            <a:r>
              <a:rPr lang="en-US" baseline="-25000" dirty="0"/>
              <a:t>11y</a:t>
            </a:r>
            <a:r>
              <a:rPr lang="en-US" dirty="0"/>
              <a:t>, TE</a:t>
            </a:r>
            <a:r>
              <a:rPr lang="en-US" baseline="-25000" dirty="0"/>
              <a:t>01</a:t>
            </a:r>
            <a:r>
              <a:rPr lang="en-US" dirty="0"/>
              <a:t>, TM</a:t>
            </a:r>
            <a:r>
              <a:rPr lang="en-US" baseline="-25000" dirty="0"/>
              <a:t>01</a:t>
            </a:r>
            <a:r>
              <a:rPr lang="en-US" dirty="0"/>
              <a:t>, HE</a:t>
            </a:r>
            <a:r>
              <a:rPr lang="en-US" baseline="-25000" dirty="0"/>
              <a:t>21a</a:t>
            </a:r>
            <a:r>
              <a:rPr lang="en-US" dirty="0"/>
              <a:t>, and HE</a:t>
            </a:r>
            <a:r>
              <a:rPr lang="en-US" baseline="-25000" dirty="0"/>
              <a:t>21b</a:t>
            </a:r>
            <a:r>
              <a:rPr lang="en-US" dirty="0"/>
              <a:t> of the six-mode FMF</a:t>
            </a:r>
          </a:p>
          <a:p>
            <a:pPr marL="0" indent="0">
              <a:buNone/>
            </a:pP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600200"/>
            <a:ext cx="5841657" cy="255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609600" y="1447800"/>
            <a:ext cx="4499665" cy="2859078"/>
          </a:xfrm>
          <a:prstGeom prst="rect">
            <a:avLst/>
          </a:prstGeom>
        </p:spPr>
      </p:pic>
      <p:sp>
        <p:nvSpPr>
          <p:cNvPr id="7" name="Footer Placeholder 6"/>
          <p:cNvSpPr>
            <a:spLocks noGrp="1"/>
          </p:cNvSpPr>
          <p:nvPr>
            <p:ph type="ftr" sz="quarter" idx="10"/>
          </p:nvPr>
        </p:nvSpPr>
        <p:spPr/>
        <p:txBody>
          <a:bodyPr/>
          <a:lstStyle/>
          <a:p>
            <a:r>
              <a:rPr lang="en-US"/>
              <a:t>Georgia Institute of Technology</a:t>
            </a:r>
            <a:endParaRPr lang="en-US" dirty="0"/>
          </a:p>
        </p:txBody>
      </p:sp>
      <p:sp>
        <p:nvSpPr>
          <p:cNvPr id="9" name="Slide Number Placeholder 8"/>
          <p:cNvSpPr>
            <a:spLocks noGrp="1"/>
          </p:cNvSpPr>
          <p:nvPr>
            <p:ph type="sldNum" sz="quarter" idx="11"/>
          </p:nvPr>
        </p:nvSpPr>
        <p:spPr/>
        <p:txBody>
          <a:bodyPr/>
          <a:lstStyle/>
          <a:p>
            <a:r>
              <a:rPr lang="en-US"/>
              <a:t>ECE6543 L4     S. E. Ralph      </a:t>
            </a:r>
            <a:fld id="{2AA89EEF-5204-5C4B-B53B-B7AA7FE8B4D0}" type="slidenum">
              <a:rPr lang="en-US" smtClean="0"/>
              <a:pPr/>
              <a:t>27</a:t>
            </a:fld>
            <a:endParaRPr lang="en-US" dirty="0"/>
          </a:p>
        </p:txBody>
      </p:sp>
    </p:spTree>
    <p:extLst>
      <p:ext uri="{BB962C8B-B14F-4D97-AF65-F5344CB8AC3E}">
        <p14:creationId xmlns:p14="http://schemas.microsoft.com/office/powerpoint/2010/main" val="2025154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515350" cy="666750"/>
          </a:xfrm>
        </p:spPr>
        <p:txBody>
          <a:bodyPr/>
          <a:lstStyle/>
          <a:p>
            <a:r>
              <a:rPr lang="en-US" dirty="0"/>
              <a:t>LP modes: Normalized Propagation Constant</a:t>
            </a:r>
          </a:p>
        </p:txBody>
      </p:sp>
      <p:pic>
        <p:nvPicPr>
          <p:cNvPr id="6" name="Picture 5"/>
          <p:cNvPicPr>
            <a:picLocks noChangeAspect="1"/>
          </p:cNvPicPr>
          <p:nvPr/>
        </p:nvPicPr>
        <p:blipFill>
          <a:blip r:embed="rId3"/>
          <a:stretch>
            <a:fillRect/>
          </a:stretch>
        </p:blipFill>
        <p:spPr>
          <a:xfrm>
            <a:off x="3200400" y="1219200"/>
            <a:ext cx="5172157" cy="4171950"/>
          </a:xfrm>
          <a:prstGeom prst="rect">
            <a:avLst/>
          </a:prstGeom>
        </p:spPr>
      </p:pic>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7" name="Slide Number Placeholder 6"/>
          <p:cNvSpPr>
            <a:spLocks noGrp="1"/>
          </p:cNvSpPr>
          <p:nvPr>
            <p:ph type="sldNum" sz="quarter" idx="11"/>
          </p:nvPr>
        </p:nvSpPr>
        <p:spPr/>
        <p:txBody>
          <a:bodyPr/>
          <a:lstStyle/>
          <a:p>
            <a:r>
              <a:rPr lang="en-US"/>
              <a:t>ECE6543 L4     S. E. Ralph      </a:t>
            </a:r>
            <a:fld id="{2AA89EEF-5204-5C4B-B53B-B7AA7FE8B4D0}" type="slidenum">
              <a:rPr lang="en-US" smtClean="0"/>
              <a:pPr/>
              <a:t>28</a:t>
            </a:fld>
            <a:endParaRPr lang="en-US" dirty="0"/>
          </a:p>
        </p:txBody>
      </p:sp>
      <p:sp>
        <p:nvSpPr>
          <p:cNvPr id="3" name="TextBox 2">
            <a:extLst>
              <a:ext uri="{FF2B5EF4-FFF2-40B4-BE49-F238E27FC236}">
                <a16:creationId xmlns:a16="http://schemas.microsoft.com/office/drawing/2014/main" id="{9D0BBCCD-D9FA-4DAF-924E-93B200F497C2}"/>
              </a:ext>
            </a:extLst>
          </p:cNvPr>
          <p:cNvSpPr txBox="1"/>
          <p:nvPr/>
        </p:nvSpPr>
        <p:spPr>
          <a:xfrm>
            <a:off x="8345887" y="5704473"/>
            <a:ext cx="2533066" cy="338554"/>
          </a:xfrm>
          <a:prstGeom prst="rect">
            <a:avLst/>
          </a:prstGeom>
          <a:noFill/>
        </p:spPr>
        <p:txBody>
          <a:bodyPr wrap="none" rtlCol="0">
            <a:spAutoFit/>
          </a:bodyPr>
          <a:lstStyle/>
          <a:p>
            <a:r>
              <a:rPr lang="en-US" sz="1600" dirty="0">
                <a:latin typeface="+mn-lt"/>
              </a:rPr>
              <a:t>Fig 2.16 Kumar and </a:t>
            </a:r>
            <a:r>
              <a:rPr lang="en-US" sz="1600" dirty="0" err="1">
                <a:latin typeface="+mn-lt"/>
              </a:rPr>
              <a:t>Deen</a:t>
            </a:r>
            <a:endParaRPr lang="en-US" sz="1600" baseline="0" dirty="0">
              <a:latin typeface="+mn-lt"/>
            </a:endParaRPr>
          </a:p>
        </p:txBody>
      </p:sp>
    </p:spTree>
    <p:extLst>
      <p:ext uri="{BB962C8B-B14F-4D97-AF65-F5344CB8AC3E}">
        <p14:creationId xmlns:p14="http://schemas.microsoft.com/office/powerpoint/2010/main" val="3586568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52400"/>
            <a:ext cx="8305800" cy="533400"/>
          </a:xfrm>
        </p:spPr>
        <p:txBody>
          <a:bodyPr/>
          <a:lstStyle/>
          <a:p>
            <a:r>
              <a:rPr lang="en-US" dirty="0"/>
              <a:t>Intensity profiles for the lowest LP modes</a:t>
            </a:r>
          </a:p>
        </p:txBody>
      </p:sp>
      <p:pic>
        <p:nvPicPr>
          <p:cNvPr id="6" name="Picture 5"/>
          <p:cNvPicPr>
            <a:picLocks noChangeAspect="1"/>
          </p:cNvPicPr>
          <p:nvPr/>
        </p:nvPicPr>
        <p:blipFill>
          <a:blip r:embed="rId2"/>
          <a:stretch>
            <a:fillRect/>
          </a:stretch>
        </p:blipFill>
        <p:spPr>
          <a:xfrm>
            <a:off x="1806981" y="1447800"/>
            <a:ext cx="6857880" cy="3733800"/>
          </a:xfrm>
          <a:prstGeom prst="rect">
            <a:avLst/>
          </a:prstGeom>
        </p:spPr>
      </p:pic>
      <p:sp>
        <p:nvSpPr>
          <p:cNvPr id="7" name="Right Brace 6"/>
          <p:cNvSpPr/>
          <p:nvPr/>
        </p:nvSpPr>
        <p:spPr bwMode="auto">
          <a:xfrm>
            <a:off x="8664982" y="1657748"/>
            <a:ext cx="402819" cy="3523853"/>
          </a:xfrm>
          <a:prstGeom prst="righ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dirty="0">
              <a:latin typeface="Arial" charset="0"/>
            </a:endParaRPr>
          </a:p>
        </p:txBody>
      </p:sp>
      <p:sp>
        <p:nvSpPr>
          <p:cNvPr id="8" name="TextBox 7"/>
          <p:cNvSpPr txBox="1"/>
          <p:nvPr/>
        </p:nvSpPr>
        <p:spPr>
          <a:xfrm>
            <a:off x="9215286" y="2994659"/>
            <a:ext cx="2118027" cy="1015663"/>
          </a:xfrm>
          <a:prstGeom prst="rect">
            <a:avLst/>
          </a:prstGeom>
          <a:noFill/>
        </p:spPr>
        <p:txBody>
          <a:bodyPr wrap="square" rtlCol="0">
            <a:spAutoFit/>
          </a:bodyPr>
          <a:lstStyle/>
          <a:p>
            <a:r>
              <a:rPr lang="en-US" sz="2000" dirty="0">
                <a:latin typeface="+mn-lt"/>
              </a:rPr>
              <a:t>Two polarizations each</a:t>
            </a:r>
          </a:p>
        </p:txBody>
      </p:sp>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9" name="Slide Number Placeholder 8"/>
          <p:cNvSpPr>
            <a:spLocks noGrp="1"/>
          </p:cNvSpPr>
          <p:nvPr>
            <p:ph type="sldNum" sz="quarter" idx="11"/>
          </p:nvPr>
        </p:nvSpPr>
        <p:spPr/>
        <p:txBody>
          <a:bodyPr/>
          <a:lstStyle/>
          <a:p>
            <a:r>
              <a:rPr lang="en-US"/>
              <a:t>ECE6543 L4     S. E. Ralph      </a:t>
            </a:r>
            <a:fld id="{2AA89EEF-5204-5C4B-B53B-B7AA7FE8B4D0}" type="slidenum">
              <a:rPr lang="en-US" smtClean="0"/>
              <a:pPr/>
              <a:t>29</a:t>
            </a:fld>
            <a:endParaRPr lang="en-US" dirty="0"/>
          </a:p>
        </p:txBody>
      </p:sp>
    </p:spTree>
    <p:extLst>
      <p:ext uri="{BB962C8B-B14F-4D97-AF65-F5344CB8AC3E}">
        <p14:creationId xmlns:p14="http://schemas.microsoft.com/office/powerpoint/2010/main" val="88179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B33775-1C3F-4034-9E6F-4A70038527E4}"/>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66E425D2-BFB1-4B6B-839C-43F084A46C56}"/>
              </a:ext>
            </a:extLst>
          </p:cNvPr>
          <p:cNvSpPr>
            <a:spLocks noGrp="1"/>
          </p:cNvSpPr>
          <p:nvPr>
            <p:ph idx="1"/>
          </p:nvPr>
        </p:nvSpPr>
        <p:spPr>
          <a:xfrm>
            <a:off x="762000" y="1066800"/>
            <a:ext cx="10896600" cy="5105400"/>
          </a:xfrm>
        </p:spPr>
        <p:txBody>
          <a:bodyPr>
            <a:normAutofit fontScale="85000" lnSpcReduction="20000"/>
          </a:bodyPr>
          <a:lstStyle/>
          <a:p>
            <a:pPr marL="0" indent="0">
              <a:buNone/>
            </a:pPr>
            <a:endParaRPr lang="en-US" dirty="0"/>
          </a:p>
          <a:p>
            <a:pPr marL="231775" indent="-231775">
              <a:spcBef>
                <a:spcPts val="1200"/>
              </a:spcBef>
              <a:buClr>
                <a:schemeClr val="tx1"/>
              </a:buClr>
              <a:buSzPct val="100000"/>
              <a:buAutoNum type="arabicParenR"/>
            </a:pPr>
            <a:r>
              <a:rPr lang="en-US" dirty="0"/>
              <a:t>Kumar and Deen </a:t>
            </a:r>
            <a:r>
              <a:rPr lang="en-US" b="1" dirty="0">
                <a:ea typeface="Times New Roman" panose="02020603050405020304" pitchFamily="18" charset="0"/>
              </a:rPr>
              <a:t>Problems 1.9, </a:t>
            </a:r>
          </a:p>
          <a:p>
            <a:pPr marL="231775" indent="-231775">
              <a:spcBef>
                <a:spcPts val="1200"/>
              </a:spcBef>
              <a:buClr>
                <a:schemeClr val="tx1"/>
              </a:buClr>
              <a:buSzPct val="100000"/>
              <a:buAutoNum type="arabicParenR"/>
            </a:pPr>
            <a:r>
              <a:rPr lang="en-US" dirty="0"/>
              <a:t>Kumar and Deen </a:t>
            </a:r>
            <a:r>
              <a:rPr lang="en-US" b="1" dirty="0">
                <a:ea typeface="Times New Roman" panose="02020603050405020304" pitchFamily="18" charset="0"/>
              </a:rPr>
              <a:t>1.15</a:t>
            </a:r>
          </a:p>
          <a:p>
            <a:pPr marL="231775" indent="-231775">
              <a:spcBef>
                <a:spcPts val="1200"/>
              </a:spcBef>
              <a:buClr>
                <a:schemeClr val="tx1"/>
              </a:buClr>
              <a:buSzPct val="100000"/>
              <a:buAutoNum type="arabicParenR"/>
            </a:pPr>
            <a:r>
              <a:rPr lang="en-US" sz="1900" dirty="0"/>
              <a:t>Pulse Propagation</a:t>
            </a:r>
          </a:p>
          <a:p>
            <a:pPr marL="231775" indent="-231775">
              <a:buNone/>
            </a:pPr>
            <a:r>
              <a:rPr lang="en-US" sz="1900" dirty="0"/>
              <a:t>	Compute and plot the temporal shape and spectral content of a single optical pulse.  Assume the carrier is essentially monochromatic at center wavelength 1552nm (plot both amplitude and phase, use a frequency axis centered on the carrier and denote frequency offset from carrier in units of GHz). The pulse should have the following characteristics: </a:t>
            </a:r>
          </a:p>
          <a:p>
            <a:pPr marL="0" indent="0">
              <a:buNone/>
            </a:pPr>
            <a:endParaRPr lang="en-US" sz="1900" dirty="0"/>
          </a:p>
          <a:p>
            <a:pPr marL="514350" lvl="1" indent="-241300">
              <a:buNone/>
            </a:pPr>
            <a:r>
              <a:rPr lang="en-US" sz="1600" dirty="0"/>
              <a:t>a) Single raised cosine pulse with pulse width corresponding to 32 Gbps, and excess bandwidth factor of 0.1.  The FWHM should be = symbol slot T.</a:t>
            </a:r>
          </a:p>
          <a:p>
            <a:pPr marL="514350" lvl="1" indent="-241300">
              <a:buNone/>
            </a:pPr>
            <a:r>
              <a:rPr lang="en-US" sz="1600" dirty="0"/>
              <a:t>b) Roughly estimate the temporal spread of the pulse after 10km and 100km in standard fiber.  (Suggestion: estimate </a:t>
            </a:r>
            <a:r>
              <a:rPr lang="en-US" sz="1600" dirty="0">
                <a:latin typeface="Symbol" panose="05050102010706020507" pitchFamily="18" charset="2"/>
              </a:rPr>
              <a:t></a:t>
            </a:r>
            <a:r>
              <a:rPr lang="en-US" sz="1600" dirty="0"/>
              <a:t>f</a:t>
            </a:r>
            <a:r>
              <a:rPr lang="en-US" sz="1600" dirty="0">
                <a:latin typeface="Symbol" panose="05050102010706020507" pitchFamily="18" charset="2"/>
              </a:rPr>
              <a:t></a:t>
            </a:r>
            <a:r>
              <a:rPr lang="en-US" sz="1600" dirty="0"/>
              <a:t>to be =1/T).   </a:t>
            </a:r>
          </a:p>
          <a:p>
            <a:pPr marL="514350" lvl="1" indent="-241300">
              <a:buNone/>
            </a:pPr>
            <a:r>
              <a:rPr lang="en-US" sz="1600" dirty="0"/>
              <a:t>c) The pulse in part a) after propagating through 10km and 100km of standard fiber.  Neglect loss (</a:t>
            </a:r>
            <a:r>
              <a:rPr lang="en-US" sz="1600" dirty="0">
                <a:latin typeface="Symbol" panose="05050102010706020507" pitchFamily="18" charset="2"/>
              </a:rPr>
              <a:t></a:t>
            </a:r>
            <a:r>
              <a:rPr lang="en-US" sz="1600" dirty="0"/>
              <a:t>=0) and nonlinear (intensity dependent) effects. Plot the temporal shape. Indicate both real time units (</a:t>
            </a:r>
            <a:r>
              <a:rPr lang="en-US" sz="1600" dirty="0" err="1"/>
              <a:t>ps</a:t>
            </a:r>
            <a:r>
              <a:rPr lang="en-US" sz="1600" dirty="0"/>
              <a:t>) and a bit slot unit.  Choose a time scale appropriate for the anticipated temporal spread i.e. at least 10ns for the 1000km case.  You also need sufficient temporal resolution, at least 20points in the original pulse shape or ~1ps. </a:t>
            </a:r>
          </a:p>
          <a:p>
            <a:pPr marL="514350" lvl="1" indent="-241300">
              <a:buNone/>
            </a:pPr>
            <a:r>
              <a:rPr lang="en-US" sz="1600" dirty="0"/>
              <a:t>Also plot the phase in the frequency domain.  Show only the quadratic phase behavior (i.e. remove any linear phase behavior).  Be sure to unwrap any phase discontinuities.</a:t>
            </a:r>
          </a:p>
          <a:p>
            <a:pPr marL="274637" lvl="1" indent="0">
              <a:buNone/>
            </a:pPr>
            <a:endParaRPr lang="en-US" dirty="0"/>
          </a:p>
          <a:p>
            <a:pPr marL="0" indent="0">
              <a:buNone/>
            </a:pPr>
            <a:endParaRPr lang="en-US" dirty="0"/>
          </a:p>
          <a:p>
            <a:pPr marL="0" indent="0">
              <a:buNone/>
            </a:pPr>
            <a:r>
              <a:rPr lang="en-US" dirty="0"/>
              <a:t>	</a:t>
            </a:r>
          </a:p>
        </p:txBody>
      </p:sp>
      <p:sp>
        <p:nvSpPr>
          <p:cNvPr id="5" name="Footer Placeholder 4">
            <a:extLst>
              <a:ext uri="{FF2B5EF4-FFF2-40B4-BE49-F238E27FC236}">
                <a16:creationId xmlns:a16="http://schemas.microsoft.com/office/drawing/2014/main" id="{BEAFC98C-8480-497E-9DE7-14F06EF17C22}"/>
              </a:ext>
            </a:extLst>
          </p:cNvPr>
          <p:cNvSpPr>
            <a:spLocks noGrp="1"/>
          </p:cNvSpPr>
          <p:nvPr>
            <p:ph type="ftr" sz="quarter" idx="10"/>
          </p:nvPr>
        </p:nvSpPr>
        <p:spPr/>
        <p:txBody>
          <a:bodyPr/>
          <a:lstStyle/>
          <a:p>
            <a:r>
              <a:rPr lang="en-US"/>
              <a:t>Georgia Institute of Technology</a:t>
            </a:r>
          </a:p>
        </p:txBody>
      </p:sp>
      <p:sp>
        <p:nvSpPr>
          <p:cNvPr id="6" name="Slide Number Placeholder 5">
            <a:extLst>
              <a:ext uri="{FF2B5EF4-FFF2-40B4-BE49-F238E27FC236}">
                <a16:creationId xmlns:a16="http://schemas.microsoft.com/office/drawing/2014/main" id="{79B700A3-994F-440A-A536-4C8EBF553BE0}"/>
              </a:ext>
            </a:extLst>
          </p:cNvPr>
          <p:cNvSpPr>
            <a:spLocks noGrp="1"/>
          </p:cNvSpPr>
          <p:nvPr>
            <p:ph type="sldNum" sz="quarter" idx="11"/>
          </p:nvPr>
        </p:nvSpPr>
        <p:spPr/>
        <p:txBody>
          <a:bodyPr/>
          <a:lstStyle/>
          <a:p>
            <a:r>
              <a:rPr lang="en-US"/>
              <a:t>ECE6543 L4     S. E. Ralph      </a:t>
            </a:r>
            <a:fld id="{2AA89EEF-5204-5C4B-B53B-B7AA7FE8B4D0}"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A2296A6B-60A5-41F2-BDD5-6DFA448FD294}"/>
                  </a:ext>
                </a:extLst>
              </p14:cNvPr>
              <p14:cNvContentPartPr/>
              <p14:nvPr/>
            </p14:nvContentPartPr>
            <p14:xfrm>
              <a:off x="3500997" y="4027907"/>
              <a:ext cx="360" cy="360"/>
            </p14:xfrm>
          </p:contentPart>
        </mc:Choice>
        <mc:Fallback xmlns="">
          <p:pic>
            <p:nvPicPr>
              <p:cNvPr id="9" name="Ink 8">
                <a:extLst>
                  <a:ext uri="{FF2B5EF4-FFF2-40B4-BE49-F238E27FC236}">
                    <a16:creationId xmlns:a16="http://schemas.microsoft.com/office/drawing/2014/main" id="{A2296A6B-60A5-41F2-BDD5-6DFA448FD294}"/>
                  </a:ext>
                </a:extLst>
              </p:cNvPr>
              <p:cNvPicPr/>
              <p:nvPr/>
            </p:nvPicPr>
            <p:blipFill>
              <a:blip r:embed="rId3"/>
              <a:stretch>
                <a:fillRect/>
              </a:stretch>
            </p:blipFill>
            <p:spPr>
              <a:xfrm>
                <a:off x="3491997" y="4018907"/>
                <a:ext cx="18000" cy="18000"/>
              </a:xfrm>
              <a:prstGeom prst="rect">
                <a:avLst/>
              </a:prstGeom>
            </p:spPr>
          </p:pic>
        </mc:Fallback>
      </mc:AlternateContent>
    </p:spTree>
    <p:extLst>
      <p:ext uri="{BB962C8B-B14F-4D97-AF65-F5344CB8AC3E}">
        <p14:creationId xmlns:p14="http://schemas.microsoft.com/office/powerpoint/2010/main" val="2827610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SA Image" descr="OSA Image"/>
          <p:cNvPicPr>
            <a:picLocks noChangeAspect="1"/>
          </p:cNvPicPr>
          <p:nvPr/>
        </p:nvPicPr>
        <p:blipFill>
          <a:blip r:embed="rId2"/>
          <a:stretch>
            <a:fillRect/>
          </a:stretch>
        </p:blipFill>
        <p:spPr>
          <a:xfrm>
            <a:off x="1371600" y="1043704"/>
            <a:ext cx="3074471" cy="3642738"/>
          </a:xfrm>
          <a:prstGeom prst="rect">
            <a:avLst/>
          </a:prstGeom>
        </p:spPr>
      </p:pic>
      <p:sp>
        <p:nvSpPr>
          <p:cNvPr id="3" name="TextBox 2"/>
          <p:cNvSpPr txBox="1"/>
          <p:nvPr/>
        </p:nvSpPr>
        <p:spPr>
          <a:xfrm>
            <a:off x="685800" y="4305442"/>
            <a:ext cx="4114800" cy="1077218"/>
          </a:xfrm>
          <a:prstGeom prst="rect">
            <a:avLst/>
          </a:prstGeom>
        </p:spPr>
        <p:txBody>
          <a:bodyPr vertOverflow="overflow" horzOverflow="overflow" wrap="square" lIns="91440" tIns="45720" rIns="91440" bIns="45720" numCol="1" rtlCol="0">
            <a:spAutoFit/>
          </a:bodyPr>
          <a:lstStyle/>
          <a:p>
            <a:r>
              <a:rPr sz="1200" b="1" dirty="0">
                <a:solidFill>
                  <a:srgbClr val="000000"/>
                </a:solidFill>
                <a:latin typeface="Calibri"/>
              </a:rPr>
              <a:t>FIG. 8
</a:t>
            </a:r>
            <a:r>
              <a:rPr sz="1000" b="1" dirty="0">
                <a:solidFill>
                  <a:srgbClr val="000000"/>
                </a:solidFill>
                <a:latin typeface="Calibri"/>
              </a:rPr>
              <a:t>Citation
</a:t>
            </a:r>
            <a:r>
              <a:rPr sz="1000" dirty="0">
                <a:solidFill>
                  <a:srgbClr val="000000"/>
                </a:solidFill>
                <a:latin typeface="Calibri"/>
              </a:rPr>
              <a:t>D. Marcuse, "Gaussian approximation of the fundamental modes of graded-index fibers," J. Opt. Soc. Am. </a:t>
            </a:r>
            <a:r>
              <a:rPr sz="1000" b="1" dirty="0">
                <a:solidFill>
                  <a:srgbClr val="000000"/>
                </a:solidFill>
                <a:latin typeface="Calibri"/>
              </a:rPr>
              <a:t> 68, </a:t>
            </a:r>
            <a:r>
              <a:rPr sz="1000" dirty="0">
                <a:solidFill>
                  <a:srgbClr val="000000"/>
                </a:solidFill>
                <a:latin typeface="Calibri"/>
              </a:rPr>
              <a:t> 103-109 (1978); 
</a:t>
            </a:r>
            <a:r>
              <a:rPr sz="1000" dirty="0">
                <a:solidFill>
                  <a:srgbClr val="000000"/>
                </a:solidFill>
                <a:latin typeface="Calibri"/>
                <a:hlinkClick r:id="rId3" tooltip="josa-68-1-103"/>
              </a:rPr>
              <a:t> https://www.osapublishing.org/josa/abstract.cfm?uri=josa-68-1-103</a:t>
            </a:r>
          </a:p>
        </p:txBody>
      </p:sp>
      <p:pic>
        <p:nvPicPr>
          <p:cNvPr id="6" name="OSA Image" descr="OSA Image"/>
          <p:cNvPicPr>
            <a:picLocks noChangeAspect="1"/>
          </p:cNvPicPr>
          <p:nvPr/>
        </p:nvPicPr>
        <p:blipFill>
          <a:blip r:embed="rId4"/>
          <a:stretch>
            <a:fillRect/>
          </a:stretch>
        </p:blipFill>
        <p:spPr>
          <a:xfrm>
            <a:off x="6957961" y="1078873"/>
            <a:ext cx="4387883" cy="3261738"/>
          </a:xfrm>
          <a:prstGeom prst="rect">
            <a:avLst/>
          </a:prstGeom>
        </p:spPr>
      </p:pic>
      <p:sp>
        <p:nvSpPr>
          <p:cNvPr id="7" name="TextBox 6"/>
          <p:cNvSpPr txBox="1"/>
          <p:nvPr/>
        </p:nvSpPr>
        <p:spPr>
          <a:xfrm>
            <a:off x="6705600" y="4281788"/>
            <a:ext cx="4892606" cy="1077218"/>
          </a:xfrm>
          <a:prstGeom prst="rect">
            <a:avLst/>
          </a:prstGeom>
        </p:spPr>
        <p:txBody>
          <a:bodyPr vertOverflow="overflow" horzOverflow="overflow" wrap="square" lIns="91440" tIns="45720" rIns="91440" bIns="45720" numCol="1" rtlCol="0">
            <a:spAutoFit/>
          </a:bodyPr>
          <a:lstStyle/>
          <a:p>
            <a:r>
              <a:rPr sz="1200" b="1" dirty="0">
                <a:solidFill>
                  <a:srgbClr val="000000"/>
                </a:solidFill>
                <a:latin typeface="Calibri"/>
              </a:rPr>
              <a:t>Fig. 2
</a:t>
            </a:r>
            <a:r>
              <a:rPr sz="1000" b="1" dirty="0">
                <a:solidFill>
                  <a:srgbClr val="000000"/>
                </a:solidFill>
                <a:latin typeface="Calibri"/>
              </a:rPr>
              <a:t>Citation
</a:t>
            </a:r>
            <a:r>
              <a:rPr sz="1000" dirty="0">
                <a:solidFill>
                  <a:srgbClr val="000000"/>
                </a:solidFill>
                <a:latin typeface="Calibri"/>
              </a:rPr>
              <a:t>Vincent </a:t>
            </a:r>
            <a:r>
              <a:rPr sz="1000" dirty="0" err="1">
                <a:solidFill>
                  <a:srgbClr val="000000"/>
                </a:solidFill>
                <a:latin typeface="Calibri"/>
              </a:rPr>
              <a:t>Trudel</a:t>
            </a:r>
            <a:r>
              <a:rPr sz="1000" dirty="0">
                <a:solidFill>
                  <a:srgbClr val="000000"/>
                </a:solidFill>
                <a:latin typeface="Calibri"/>
              </a:rPr>
              <a:t>, Yves St-</a:t>
            </a:r>
            <a:r>
              <a:rPr sz="1000" dirty="0" err="1">
                <a:solidFill>
                  <a:srgbClr val="000000"/>
                </a:solidFill>
                <a:latin typeface="Calibri"/>
              </a:rPr>
              <a:t>Amant</a:t>
            </a:r>
            <a:r>
              <a:rPr sz="1000" dirty="0">
                <a:solidFill>
                  <a:srgbClr val="000000"/>
                </a:solidFill>
                <a:latin typeface="Calibri"/>
              </a:rPr>
              <a:t>, "One-dimensional single-mode fiber-optic displacement sensors for submillimeter measurements," Appl. Opt. </a:t>
            </a:r>
            <a:r>
              <a:rPr sz="1000" b="1" dirty="0">
                <a:solidFill>
                  <a:srgbClr val="000000"/>
                </a:solidFill>
                <a:latin typeface="Calibri"/>
              </a:rPr>
              <a:t> 48, </a:t>
            </a:r>
            <a:r>
              <a:rPr sz="1000" dirty="0">
                <a:solidFill>
                  <a:srgbClr val="000000"/>
                </a:solidFill>
                <a:latin typeface="Calibri"/>
              </a:rPr>
              <a:t> 4851-4857 (2009); 
</a:t>
            </a:r>
            <a:r>
              <a:rPr sz="1000" dirty="0">
                <a:solidFill>
                  <a:srgbClr val="000000"/>
                </a:solidFill>
                <a:latin typeface="Calibri"/>
                <a:hlinkClick r:id="rId5" tooltip="ao-48-26-4851"/>
              </a:rPr>
              <a:t> https://www.osapublishing.org/ao/abstract.cfm?uri=ao-48-26-4851</a:t>
            </a:r>
          </a:p>
        </p:txBody>
      </p:sp>
      <p:sp>
        <p:nvSpPr>
          <p:cNvPr id="8" name="Title 7"/>
          <p:cNvSpPr>
            <a:spLocks noGrp="1"/>
          </p:cNvSpPr>
          <p:nvPr>
            <p:ph type="title"/>
          </p:nvPr>
        </p:nvSpPr>
        <p:spPr/>
        <p:txBody>
          <a:bodyPr/>
          <a:lstStyle/>
          <a:p>
            <a:r>
              <a:rPr lang="en-US" dirty="0"/>
              <a:t>Gaussian Approximation for the LP</a:t>
            </a:r>
            <a:r>
              <a:rPr lang="en-US" baseline="-25000" dirty="0"/>
              <a:t>01</a:t>
            </a:r>
            <a:r>
              <a:rPr lang="en-US" dirty="0"/>
              <a:t>mode</a:t>
            </a:r>
          </a:p>
        </p:txBody>
      </p:sp>
      <p:sp>
        <p:nvSpPr>
          <p:cNvPr id="9" name="Content Placeholder 8"/>
          <p:cNvSpPr>
            <a:spLocks noGrp="1"/>
          </p:cNvSpPr>
          <p:nvPr>
            <p:ph idx="1"/>
          </p:nvPr>
        </p:nvSpPr>
        <p:spPr>
          <a:xfrm>
            <a:off x="304800" y="5359006"/>
            <a:ext cx="11430000" cy="1046284"/>
          </a:xfrm>
        </p:spPr>
        <p:txBody>
          <a:bodyPr>
            <a:normAutofit/>
          </a:bodyPr>
          <a:lstStyle/>
          <a:p>
            <a:r>
              <a:rPr lang="en-US" dirty="0"/>
              <a:t>The LP</a:t>
            </a:r>
            <a:r>
              <a:rPr lang="en-US" baseline="-25000" dirty="0"/>
              <a:t>01 </a:t>
            </a:r>
            <a:r>
              <a:rPr lang="en-US" dirty="0"/>
              <a:t>mode intensity varies with radius as J</a:t>
            </a:r>
            <a:r>
              <a:rPr lang="en-US" baseline="-25000" dirty="0"/>
              <a:t>0</a:t>
            </a:r>
            <a:r>
              <a:rPr lang="en-US" baseline="30000" dirty="0"/>
              <a:t>2</a:t>
            </a:r>
            <a:r>
              <a:rPr lang="en-US" dirty="0"/>
              <a:t>(</a:t>
            </a:r>
            <a:r>
              <a:rPr lang="en-US" dirty="0" err="1"/>
              <a:t>ur</a:t>
            </a:r>
            <a:r>
              <a:rPr lang="en-US" dirty="0"/>
              <a:t>/a) inside the core and as K</a:t>
            </a:r>
            <a:r>
              <a:rPr lang="en-US" baseline="-25000" dirty="0"/>
              <a:t>0</a:t>
            </a:r>
            <a:r>
              <a:rPr lang="en-US" baseline="30000" dirty="0"/>
              <a:t>2</a:t>
            </a:r>
            <a:r>
              <a:rPr lang="en-US" dirty="0"/>
              <a:t>(</a:t>
            </a:r>
            <a:r>
              <a:rPr lang="en-US" dirty="0" err="1"/>
              <a:t>wr</a:t>
            </a:r>
            <a:r>
              <a:rPr lang="en-US" dirty="0"/>
              <a:t>/a) in the cladding</a:t>
            </a:r>
          </a:p>
          <a:p>
            <a:pPr lvl="1"/>
            <a:r>
              <a:rPr lang="en-US" dirty="0"/>
              <a:t>The resultant intensity profile closely fits a Gaussian function width w</a:t>
            </a:r>
            <a:r>
              <a:rPr lang="en-US" baseline="-25000" dirty="0"/>
              <a:t>0</a:t>
            </a:r>
            <a:r>
              <a:rPr lang="en-US" dirty="0"/>
              <a:t>, known as the mode-field radius defined as the radial distance from the core center to the 1/e</a:t>
            </a:r>
            <a:r>
              <a:rPr lang="en-US" baseline="30000" dirty="0"/>
              <a:t>2</a:t>
            </a:r>
            <a:r>
              <a:rPr lang="en-US" dirty="0"/>
              <a:t> point of the intensity profile</a:t>
            </a:r>
          </a:p>
          <a:p>
            <a:endParaRPr lang="en-US" dirty="0"/>
          </a:p>
        </p:txBody>
      </p:sp>
      <p:sp>
        <p:nvSpPr>
          <p:cNvPr id="10" name="Rectangle 9"/>
          <p:cNvSpPr/>
          <p:nvPr/>
        </p:nvSpPr>
        <p:spPr>
          <a:xfrm>
            <a:off x="4114800" y="2294589"/>
            <a:ext cx="2590799" cy="923330"/>
          </a:xfrm>
          <a:prstGeom prst="rect">
            <a:avLst/>
          </a:prstGeom>
        </p:spPr>
        <p:txBody>
          <a:bodyPr wrap="square">
            <a:spAutoFit/>
          </a:bodyPr>
          <a:lstStyle/>
          <a:p>
            <a:r>
              <a:rPr lang="pt-BR" sz="1800" dirty="0"/>
              <a:t>E(r) = E(0) exp (-r</a:t>
            </a:r>
            <a:r>
              <a:rPr lang="pt-BR" sz="1800" baseline="30000" dirty="0"/>
              <a:t>2</a:t>
            </a:r>
            <a:r>
              <a:rPr lang="pt-BR" sz="1800" dirty="0"/>
              <a:t> / w</a:t>
            </a:r>
            <a:r>
              <a:rPr lang="pt-BR" sz="1800" baseline="-25000" dirty="0"/>
              <a:t>0</a:t>
            </a:r>
            <a:r>
              <a:rPr lang="pt-BR" sz="1800" baseline="30000" dirty="0"/>
              <a:t>2</a:t>
            </a:r>
            <a:r>
              <a:rPr lang="pt-BR" sz="1800" dirty="0"/>
              <a:t>)</a:t>
            </a:r>
          </a:p>
          <a:p>
            <a:endParaRPr lang="pt-BR" sz="1800" dirty="0"/>
          </a:p>
          <a:p>
            <a:r>
              <a:rPr lang="pt-BR" sz="1800" dirty="0"/>
              <a:t>I(r) = I(0) exp(-2r</a:t>
            </a:r>
            <a:r>
              <a:rPr lang="pt-BR" sz="1800" baseline="30000" dirty="0"/>
              <a:t>2</a:t>
            </a:r>
            <a:r>
              <a:rPr lang="pt-BR" sz="1800" dirty="0"/>
              <a:t>/w</a:t>
            </a:r>
            <a:r>
              <a:rPr lang="pt-BR" sz="1800" baseline="-25000" dirty="0"/>
              <a:t>0</a:t>
            </a:r>
            <a:r>
              <a:rPr lang="pt-BR" sz="1800" baseline="30000" dirty="0"/>
              <a:t>2</a:t>
            </a:r>
            <a:r>
              <a:rPr lang="pt-BR" sz="1800" dirty="0"/>
              <a:t>)</a:t>
            </a:r>
            <a:endParaRPr lang="en-US" sz="1800" dirty="0"/>
          </a:p>
        </p:txBody>
      </p:sp>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12" name="Slide Number Placeholder 11"/>
          <p:cNvSpPr>
            <a:spLocks noGrp="1"/>
          </p:cNvSpPr>
          <p:nvPr>
            <p:ph type="sldNum" sz="quarter" idx="11"/>
          </p:nvPr>
        </p:nvSpPr>
        <p:spPr/>
        <p:txBody>
          <a:bodyPr/>
          <a:lstStyle/>
          <a:p>
            <a:r>
              <a:rPr lang="en-US"/>
              <a:t>ECE6543 L4     S. E. Ralph      </a:t>
            </a:r>
            <a:fld id="{2AA89EEF-5204-5C4B-B53B-B7AA7FE8B4D0}" type="slidenum">
              <a:rPr lang="en-US" smtClean="0"/>
              <a:pPr/>
              <a:t>30</a:t>
            </a:fld>
            <a:endParaRPr lang="en-US" dirty="0"/>
          </a:p>
        </p:txBody>
      </p:sp>
    </p:spTree>
    <p:extLst>
      <p:ext uri="{BB962C8B-B14F-4D97-AF65-F5344CB8AC3E}">
        <p14:creationId xmlns:p14="http://schemas.microsoft.com/office/powerpoint/2010/main" val="1401080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a:xfrm>
            <a:off x="4114800" y="3352800"/>
            <a:ext cx="3733800" cy="2819400"/>
          </a:xfrm>
        </p:spPr>
        <p:txBody>
          <a:bodyPr>
            <a:normAutofit/>
          </a:bodyPr>
          <a:lstStyle/>
          <a:p>
            <a:pPr marL="0" indent="0">
              <a:buNone/>
            </a:pPr>
            <a:r>
              <a:rPr lang="en-US" sz="2400" dirty="0"/>
              <a:t>More on Guided Modes</a:t>
            </a:r>
          </a:p>
        </p:txBody>
      </p:sp>
      <p:sp>
        <p:nvSpPr>
          <p:cNvPr id="3" name="Footer Placeholder 2"/>
          <p:cNvSpPr>
            <a:spLocks noGrp="1"/>
          </p:cNvSpPr>
          <p:nvPr>
            <p:ph type="ftr" sz="quarter" idx="10"/>
          </p:nvPr>
        </p:nvSpPr>
        <p:spPr/>
        <p:txBody>
          <a:bodyPr/>
          <a:lstStyle/>
          <a:p>
            <a:r>
              <a:rPr lang="en-US"/>
              <a:t>Georgia Institute of Technology</a:t>
            </a:r>
            <a:endParaRPr lang="en-US" dirty="0"/>
          </a:p>
        </p:txBody>
      </p:sp>
      <p:sp>
        <p:nvSpPr>
          <p:cNvPr id="4" name="Slide Number Placeholder 3"/>
          <p:cNvSpPr>
            <a:spLocks noGrp="1"/>
          </p:cNvSpPr>
          <p:nvPr>
            <p:ph type="sldNum" sz="quarter" idx="11"/>
          </p:nvPr>
        </p:nvSpPr>
        <p:spPr/>
        <p:txBody>
          <a:bodyPr/>
          <a:lstStyle/>
          <a:p>
            <a:r>
              <a:rPr lang="en-US"/>
              <a:t>ECE6543 L4     S. E. Ralph      </a:t>
            </a:r>
            <a:fld id="{2AA89EEF-5204-5C4B-B53B-B7AA7FE8B4D0}" type="slidenum">
              <a:rPr lang="en-US" smtClean="0"/>
              <a:pPr/>
              <a:t>31</a:t>
            </a:fld>
            <a:endParaRPr lang="en-US" dirty="0"/>
          </a:p>
        </p:txBody>
      </p:sp>
    </p:spTree>
    <p:extLst>
      <p:ext uri="{BB962C8B-B14F-4D97-AF65-F5344CB8AC3E}">
        <p14:creationId xmlns:p14="http://schemas.microsoft.com/office/powerpoint/2010/main" val="1703710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2438400" y="4728081"/>
            <a:ext cx="8443875" cy="1105037"/>
          </a:xfrm>
        </p:spPr>
        <p:txBody>
          <a:bodyPr/>
          <a:lstStyle/>
          <a:p>
            <a:pPr marL="0" indent="0">
              <a:buNone/>
            </a:pPr>
            <a:r>
              <a:rPr lang="en-US" dirty="0"/>
              <a:t>a) Slab waveguide	b) strip waveguide	c) rib waveguide</a:t>
            </a:r>
          </a:p>
          <a:p>
            <a:pPr marL="342900" indent="-342900">
              <a:buAutoNum type="alphaLcParenR"/>
            </a:pPr>
            <a:endParaRPr lang="en-US" dirty="0"/>
          </a:p>
          <a:p>
            <a:pPr marL="0" indent="0">
              <a:buNone/>
            </a:pPr>
            <a:r>
              <a:rPr lang="en-US" dirty="0"/>
              <a:t>d) strip-loaded waveguide	e) diffused waveguide	f) rib-type SOI waveguide</a:t>
            </a:r>
          </a:p>
        </p:txBody>
      </p:sp>
      <p:sp>
        <p:nvSpPr>
          <p:cNvPr id="15362" name="Rectangle 2"/>
          <p:cNvSpPr>
            <a:spLocks noGrp="1" noChangeArrowheads="1"/>
          </p:cNvSpPr>
          <p:nvPr>
            <p:ph type="title"/>
          </p:nvPr>
        </p:nvSpPr>
        <p:spPr>
          <a:xfrm>
            <a:off x="1905000" y="76200"/>
            <a:ext cx="7158038" cy="666750"/>
          </a:xfrm>
        </p:spPr>
        <p:txBody>
          <a:bodyPr/>
          <a:lstStyle/>
          <a:p>
            <a:pPr eaLnBrk="1" hangingPunct="1"/>
            <a:r>
              <a:rPr lang="en-US" dirty="0"/>
              <a:t>Planar Guided Wave Structures</a:t>
            </a:r>
          </a:p>
        </p:txBody>
      </p:sp>
      <p:pic>
        <p:nvPicPr>
          <p:cNvPr id="15365" name="Picture 5"/>
          <p:cNvPicPr>
            <a:picLocks noChangeAspect="1" noChangeArrowheads="1"/>
          </p:cNvPicPr>
          <p:nvPr/>
        </p:nvPicPr>
        <p:blipFill>
          <a:blip r:embed="rId3" cstate="print"/>
          <a:srcRect/>
          <a:stretch>
            <a:fillRect/>
          </a:stretch>
        </p:blipFill>
        <p:spPr bwMode="auto">
          <a:xfrm>
            <a:off x="6586538" y="3495676"/>
            <a:ext cx="390525" cy="466725"/>
          </a:xfrm>
          <a:prstGeom prst="rect">
            <a:avLst/>
          </a:prstGeom>
          <a:noFill/>
          <a:ln w="12700">
            <a:noFill/>
            <a:miter lim="800000"/>
            <a:headEnd/>
            <a:tailEnd/>
          </a:ln>
        </p:spPr>
      </p:pic>
      <p:pic>
        <p:nvPicPr>
          <p:cNvPr id="210946" name="Picture 2"/>
          <p:cNvPicPr>
            <a:picLocks noChangeAspect="1" noChangeArrowheads="1"/>
          </p:cNvPicPr>
          <p:nvPr/>
        </p:nvPicPr>
        <p:blipFill>
          <a:blip r:embed="rId4" cstate="print"/>
          <a:srcRect/>
          <a:stretch>
            <a:fillRect/>
          </a:stretch>
        </p:blipFill>
        <p:spPr bwMode="auto">
          <a:xfrm>
            <a:off x="2928551" y="1225039"/>
            <a:ext cx="7458075" cy="3200400"/>
          </a:xfrm>
          <a:prstGeom prst="rect">
            <a:avLst/>
          </a:prstGeom>
          <a:noFill/>
          <a:ln w="9525">
            <a:noFill/>
            <a:miter lim="800000"/>
            <a:headEnd/>
            <a:tailEnd/>
          </a:ln>
        </p:spPr>
      </p:pic>
      <p:sp>
        <p:nvSpPr>
          <p:cNvPr id="8" name="Rectangle 7"/>
          <p:cNvSpPr/>
          <p:nvPr/>
        </p:nvSpPr>
        <p:spPr>
          <a:xfrm>
            <a:off x="10083901" y="2743200"/>
            <a:ext cx="1269898" cy="338554"/>
          </a:xfrm>
          <a:prstGeom prst="rect">
            <a:avLst/>
          </a:prstGeom>
        </p:spPr>
        <p:txBody>
          <a:bodyPr wrap="none">
            <a:spAutoFit/>
          </a:bodyPr>
          <a:lstStyle/>
          <a:p>
            <a:r>
              <a:rPr lang="en-US" sz="1600" dirty="0"/>
              <a:t>buried oxide </a:t>
            </a:r>
          </a:p>
        </p:txBody>
      </p:sp>
      <p:sp>
        <p:nvSpPr>
          <p:cNvPr id="3" name="Rectangle 2"/>
          <p:cNvSpPr/>
          <p:nvPr/>
        </p:nvSpPr>
        <p:spPr>
          <a:xfrm>
            <a:off x="373605" y="2510403"/>
            <a:ext cx="1736373" cy="369332"/>
          </a:xfrm>
          <a:prstGeom prst="rect">
            <a:avLst/>
          </a:prstGeom>
        </p:spPr>
        <p:txBody>
          <a:bodyPr wrap="none">
            <a:spAutoFit/>
          </a:bodyPr>
          <a:lstStyle/>
          <a:p>
            <a:r>
              <a:rPr lang="en-US" sz="1800" dirty="0">
                <a:latin typeface="+mn-lt"/>
              </a:rPr>
              <a:t>Lower cladding</a:t>
            </a:r>
          </a:p>
        </p:txBody>
      </p:sp>
      <p:sp>
        <p:nvSpPr>
          <p:cNvPr id="5" name="Rectangle 4"/>
          <p:cNvSpPr/>
          <p:nvPr/>
        </p:nvSpPr>
        <p:spPr>
          <a:xfrm>
            <a:off x="373605" y="2026554"/>
            <a:ext cx="1907317" cy="369332"/>
          </a:xfrm>
          <a:prstGeom prst="rect">
            <a:avLst/>
          </a:prstGeom>
        </p:spPr>
        <p:txBody>
          <a:bodyPr wrap="none">
            <a:spAutoFit/>
          </a:bodyPr>
          <a:lstStyle/>
          <a:p>
            <a:r>
              <a:rPr lang="en-US" sz="1800" dirty="0">
                <a:latin typeface="+mn-lt"/>
              </a:rPr>
              <a:t>Waveguide core </a:t>
            </a:r>
          </a:p>
        </p:txBody>
      </p:sp>
      <p:sp>
        <p:nvSpPr>
          <p:cNvPr id="11" name="Rectangle 10"/>
          <p:cNvSpPr/>
          <p:nvPr/>
        </p:nvSpPr>
        <p:spPr>
          <a:xfrm>
            <a:off x="501812" y="1561016"/>
            <a:ext cx="1479957" cy="369332"/>
          </a:xfrm>
          <a:prstGeom prst="rect">
            <a:avLst/>
          </a:prstGeom>
        </p:spPr>
        <p:txBody>
          <a:bodyPr wrap="none">
            <a:spAutoFit/>
          </a:bodyPr>
          <a:lstStyle/>
          <a:p>
            <a:r>
              <a:rPr lang="en-US" sz="1800" dirty="0">
                <a:latin typeface="+mn-lt"/>
              </a:rPr>
              <a:t>Top cladding</a:t>
            </a:r>
          </a:p>
        </p:txBody>
      </p:sp>
      <p:cxnSp>
        <p:nvCxnSpPr>
          <p:cNvPr id="7" name="Straight Arrow Connector 6"/>
          <p:cNvCxnSpPr>
            <a:stCxn id="11" idx="3"/>
          </p:cNvCxnSpPr>
          <p:nvPr/>
        </p:nvCxnSpPr>
        <p:spPr bwMode="auto">
          <a:xfrm>
            <a:off x="1981769" y="1745682"/>
            <a:ext cx="1066231" cy="6258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4" name="Straight Arrow Connector 13"/>
          <p:cNvCxnSpPr>
            <a:stCxn id="5" idx="3"/>
          </p:cNvCxnSpPr>
          <p:nvPr/>
        </p:nvCxnSpPr>
        <p:spPr bwMode="auto">
          <a:xfrm flipV="1">
            <a:off x="2280922" y="2161465"/>
            <a:ext cx="614678" cy="49755"/>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flipV="1">
            <a:off x="2093246" y="2463341"/>
            <a:ext cx="854363" cy="24900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6" name="Footer Placeholder 5"/>
          <p:cNvSpPr>
            <a:spLocks noGrp="1"/>
          </p:cNvSpPr>
          <p:nvPr>
            <p:ph type="ftr" sz="quarter" idx="10"/>
          </p:nvPr>
        </p:nvSpPr>
        <p:spPr/>
        <p:txBody>
          <a:bodyPr/>
          <a:lstStyle/>
          <a:p>
            <a:r>
              <a:rPr lang="en-US"/>
              <a:t>Georgia Institute of Technology</a:t>
            </a:r>
            <a:endParaRPr lang="en-US" dirty="0"/>
          </a:p>
        </p:txBody>
      </p:sp>
      <p:sp>
        <p:nvSpPr>
          <p:cNvPr id="9" name="Slide Number Placeholder 8"/>
          <p:cNvSpPr>
            <a:spLocks noGrp="1"/>
          </p:cNvSpPr>
          <p:nvPr>
            <p:ph type="sldNum" sz="quarter" idx="11"/>
          </p:nvPr>
        </p:nvSpPr>
        <p:spPr/>
        <p:txBody>
          <a:bodyPr/>
          <a:lstStyle/>
          <a:p>
            <a:r>
              <a:rPr lang="en-US"/>
              <a:t>ECE6543 L4     S. E. Ralph      </a:t>
            </a:r>
            <a:fld id="{2AA89EEF-5204-5C4B-B53B-B7AA7FE8B4D0}" type="slidenum">
              <a:rPr lang="en-US" smtClean="0"/>
              <a:pPr/>
              <a:t>32</a:t>
            </a:fld>
            <a:endParaRPr lang="en-US" dirty="0"/>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1EB5F8C1-1520-4C95-BA9A-57255CFB2951}"/>
                  </a:ext>
                </a:extLst>
              </p14:cNvPr>
              <p14:cNvContentPartPr/>
              <p14:nvPr/>
            </p14:nvContentPartPr>
            <p14:xfrm>
              <a:off x="8788677" y="2039987"/>
              <a:ext cx="281520" cy="244440"/>
            </p14:xfrm>
          </p:contentPart>
        </mc:Choice>
        <mc:Fallback xmlns="">
          <p:pic>
            <p:nvPicPr>
              <p:cNvPr id="2" name="Ink 1">
                <a:extLst>
                  <a:ext uri="{FF2B5EF4-FFF2-40B4-BE49-F238E27FC236}">
                    <a16:creationId xmlns:a16="http://schemas.microsoft.com/office/drawing/2014/main" id="{1EB5F8C1-1520-4C95-BA9A-57255CFB2951}"/>
                  </a:ext>
                </a:extLst>
              </p:cNvPr>
              <p:cNvPicPr/>
              <p:nvPr/>
            </p:nvPicPr>
            <p:blipFill>
              <a:blip r:embed="rId6"/>
              <a:stretch>
                <a:fillRect/>
              </a:stretch>
            </p:blipFill>
            <p:spPr>
              <a:xfrm>
                <a:off x="8779677" y="2031347"/>
                <a:ext cx="299160" cy="262080"/>
              </a:xfrm>
              <a:prstGeom prst="rect">
                <a:avLst/>
              </a:prstGeom>
            </p:spPr>
          </p:pic>
        </mc:Fallback>
      </mc:AlternateContent>
    </p:spTree>
    <p:extLst>
      <p:ext uri="{BB962C8B-B14F-4D97-AF65-F5344CB8AC3E}">
        <p14:creationId xmlns:p14="http://schemas.microsoft.com/office/powerpoint/2010/main" val="1532720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2362200" y="4343400"/>
            <a:ext cx="7772400" cy="1371600"/>
          </a:xfrm>
        </p:spPr>
        <p:txBody>
          <a:bodyPr>
            <a:normAutofit lnSpcReduction="10000"/>
          </a:bodyPr>
          <a:lstStyle/>
          <a:p>
            <a:pPr eaLnBrk="1" hangingPunct="1">
              <a:lnSpc>
                <a:spcPct val="90000"/>
              </a:lnSpc>
            </a:pPr>
            <a:r>
              <a:rPr lang="en-US" dirty="0"/>
              <a:t>Two adjacent optical modes exchange power</a:t>
            </a:r>
          </a:p>
          <a:p>
            <a:pPr lvl="1" eaLnBrk="1" hangingPunct="1">
              <a:lnSpc>
                <a:spcPct val="90000"/>
              </a:lnSpc>
            </a:pPr>
            <a:r>
              <a:rPr lang="en-US" dirty="0"/>
              <a:t>Phase matching</a:t>
            </a:r>
          </a:p>
          <a:p>
            <a:pPr lvl="1" eaLnBrk="1" hangingPunct="1">
              <a:lnSpc>
                <a:spcPct val="90000"/>
              </a:lnSpc>
            </a:pPr>
            <a:r>
              <a:rPr lang="en-US" dirty="0"/>
              <a:t>Spatial overlap</a:t>
            </a:r>
          </a:p>
          <a:p>
            <a:pPr eaLnBrk="1" hangingPunct="1">
              <a:lnSpc>
                <a:spcPct val="90000"/>
              </a:lnSpc>
            </a:pPr>
            <a:r>
              <a:rPr lang="en-US" dirty="0"/>
              <a:t>Directional coupler: no power is coupled into backward waves</a:t>
            </a:r>
          </a:p>
          <a:p>
            <a:pPr eaLnBrk="1" hangingPunct="1">
              <a:lnSpc>
                <a:spcPct val="90000"/>
              </a:lnSpc>
            </a:pPr>
            <a:r>
              <a:rPr lang="en-US" dirty="0"/>
              <a:t>3dB coupler: input power is equally split between two output guides</a:t>
            </a:r>
          </a:p>
          <a:p>
            <a:pPr eaLnBrk="1" hangingPunct="1">
              <a:lnSpc>
                <a:spcPct val="90000"/>
              </a:lnSpc>
            </a:pPr>
            <a:endParaRPr lang="en-US" dirty="0"/>
          </a:p>
        </p:txBody>
      </p:sp>
      <p:sp>
        <p:nvSpPr>
          <p:cNvPr id="13314" name="Rectangle 2"/>
          <p:cNvSpPr>
            <a:spLocks noGrp="1" noChangeArrowheads="1"/>
          </p:cNvSpPr>
          <p:nvPr>
            <p:ph type="title"/>
          </p:nvPr>
        </p:nvSpPr>
        <p:spPr>
          <a:xfrm>
            <a:off x="1905000" y="76200"/>
            <a:ext cx="7158038" cy="666750"/>
          </a:xfrm>
        </p:spPr>
        <p:txBody>
          <a:bodyPr/>
          <a:lstStyle/>
          <a:p>
            <a:pPr eaLnBrk="1" hangingPunct="1"/>
            <a:r>
              <a:rPr lang="en-US" dirty="0"/>
              <a:t>Coupling Between Adjacent Waveguides</a:t>
            </a:r>
          </a:p>
        </p:txBody>
      </p:sp>
      <p:pic>
        <p:nvPicPr>
          <p:cNvPr id="13316" name="Picture 4"/>
          <p:cNvPicPr>
            <a:picLocks noChangeAspect="1" noChangeArrowheads="1"/>
          </p:cNvPicPr>
          <p:nvPr/>
        </p:nvPicPr>
        <p:blipFill>
          <a:blip r:embed="rId3" cstate="print"/>
          <a:srcRect/>
          <a:stretch>
            <a:fillRect/>
          </a:stretch>
        </p:blipFill>
        <p:spPr bwMode="auto">
          <a:xfrm>
            <a:off x="2928938" y="1524000"/>
            <a:ext cx="6134100" cy="2624540"/>
          </a:xfrm>
          <a:prstGeom prst="rect">
            <a:avLst/>
          </a:prstGeom>
          <a:noFill/>
          <a:ln w="12700">
            <a:noFill/>
            <a:miter lim="800000"/>
            <a:headEnd/>
            <a:tailEnd/>
          </a:ln>
        </p:spPr>
      </p:pic>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33</a:t>
            </a:fld>
            <a:endParaRPr lang="en-US" dirty="0"/>
          </a:p>
        </p:txBody>
      </p:sp>
    </p:spTree>
    <p:extLst>
      <p:ext uri="{BB962C8B-B14F-4D97-AF65-F5344CB8AC3E}">
        <p14:creationId xmlns:p14="http://schemas.microsoft.com/office/powerpoint/2010/main" val="1832130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a:xfrm>
            <a:off x="1905000" y="4593918"/>
            <a:ext cx="9267826" cy="1752600"/>
          </a:xfrm>
        </p:spPr>
        <p:txBody>
          <a:bodyPr>
            <a:normAutofit fontScale="92500" lnSpcReduction="10000"/>
          </a:bodyPr>
          <a:lstStyle/>
          <a:p>
            <a:pPr eaLnBrk="1" hangingPunct="1"/>
            <a:r>
              <a:rPr lang="en-US" dirty="0"/>
              <a:t>2x2 couplers</a:t>
            </a:r>
          </a:p>
          <a:p>
            <a:pPr lvl="1"/>
            <a:r>
              <a:rPr lang="en-US" dirty="0"/>
              <a:t>Waveguides are tapered, V number decreases, expanding evanescent field</a:t>
            </a:r>
          </a:p>
          <a:p>
            <a:pPr lvl="1"/>
            <a:r>
              <a:rPr lang="en-US" dirty="0"/>
              <a:t>Controlling parameters</a:t>
            </a:r>
          </a:p>
          <a:p>
            <a:pPr lvl="2"/>
            <a:r>
              <a:rPr lang="en-US" dirty="0"/>
              <a:t>Size of reduced waveguide, coupling region length, difference in waveguide size</a:t>
            </a:r>
          </a:p>
          <a:p>
            <a:pPr eaLnBrk="1" hangingPunct="1"/>
            <a:r>
              <a:rPr lang="en-US" dirty="0"/>
              <a:t>Coupled mode theory allows a description of the wave transverse overlap</a:t>
            </a:r>
          </a:p>
          <a:p>
            <a:pPr eaLnBrk="1" hangingPunct="1"/>
            <a:r>
              <a:rPr lang="en-US" dirty="0"/>
              <a:t>Relative phase of each input mode is critical to performance</a:t>
            </a:r>
          </a:p>
        </p:txBody>
      </p:sp>
      <p:sp>
        <p:nvSpPr>
          <p:cNvPr id="12290" name="Rectangle 2"/>
          <p:cNvSpPr>
            <a:spLocks noGrp="1" noChangeArrowheads="1"/>
          </p:cNvSpPr>
          <p:nvPr>
            <p:ph type="title"/>
          </p:nvPr>
        </p:nvSpPr>
        <p:spPr>
          <a:xfrm>
            <a:off x="2209800" y="279400"/>
            <a:ext cx="7772400" cy="495300"/>
          </a:xfrm>
        </p:spPr>
        <p:txBody>
          <a:bodyPr/>
          <a:lstStyle/>
          <a:p>
            <a:pPr eaLnBrk="1" hangingPunct="1"/>
            <a:r>
              <a:rPr lang="en-US" dirty="0"/>
              <a:t>Optical Couplers</a:t>
            </a:r>
          </a:p>
        </p:txBody>
      </p:sp>
      <p:pic>
        <p:nvPicPr>
          <p:cNvPr id="12292" name="Picture 5" descr="msotw9_temp0"/>
          <p:cNvPicPr>
            <a:picLocks noChangeAspect="1" noChangeArrowheads="1"/>
          </p:cNvPicPr>
          <p:nvPr/>
        </p:nvPicPr>
        <p:blipFill>
          <a:blip r:embed="rId3" cstate="print"/>
          <a:srcRect/>
          <a:stretch>
            <a:fillRect/>
          </a:stretch>
        </p:blipFill>
        <p:spPr bwMode="auto">
          <a:xfrm>
            <a:off x="1840706" y="995862"/>
            <a:ext cx="3727450" cy="1706563"/>
          </a:xfrm>
          <a:prstGeom prst="rect">
            <a:avLst/>
          </a:prstGeom>
          <a:noFill/>
          <a:ln w="9525">
            <a:noFill/>
            <a:miter lim="800000"/>
            <a:headEnd/>
            <a:tailEnd/>
          </a:ln>
        </p:spPr>
      </p:pic>
      <p:pic>
        <p:nvPicPr>
          <p:cNvPr id="12293" name="Picture 7" descr="msotw9_temp0"/>
          <p:cNvPicPr>
            <a:picLocks noChangeAspect="1" noChangeArrowheads="1"/>
          </p:cNvPicPr>
          <p:nvPr/>
        </p:nvPicPr>
        <p:blipFill>
          <a:blip r:embed="rId4" cstate="print"/>
          <a:srcRect/>
          <a:stretch>
            <a:fillRect/>
          </a:stretch>
        </p:blipFill>
        <p:spPr bwMode="auto">
          <a:xfrm>
            <a:off x="1752600" y="3038181"/>
            <a:ext cx="3673475" cy="1038225"/>
          </a:xfrm>
          <a:prstGeom prst="rect">
            <a:avLst/>
          </a:prstGeom>
          <a:noFill/>
          <a:ln w="9525">
            <a:noFill/>
            <a:miter lim="800000"/>
            <a:headEnd/>
            <a:tailEnd/>
          </a:ln>
        </p:spPr>
      </p:pic>
      <p:pic>
        <p:nvPicPr>
          <p:cNvPr id="12294" name="Picture 9" descr="msotw9_temp0"/>
          <p:cNvPicPr>
            <a:picLocks noChangeAspect="1" noChangeArrowheads="1"/>
          </p:cNvPicPr>
          <p:nvPr/>
        </p:nvPicPr>
        <p:blipFill>
          <a:blip r:embed="rId5" cstate="print"/>
          <a:srcRect/>
          <a:stretch>
            <a:fillRect/>
          </a:stretch>
        </p:blipFill>
        <p:spPr bwMode="auto">
          <a:xfrm>
            <a:off x="6705600" y="1090230"/>
            <a:ext cx="4352925" cy="2873375"/>
          </a:xfrm>
          <a:prstGeom prst="rect">
            <a:avLst/>
          </a:prstGeom>
          <a:noFill/>
          <a:ln w="9525">
            <a:noFill/>
            <a:miter lim="800000"/>
            <a:headEnd/>
            <a:tailEnd/>
          </a:ln>
        </p:spPr>
      </p:pic>
      <p:sp>
        <p:nvSpPr>
          <p:cNvPr id="12295" name="Text Box 10"/>
          <p:cNvSpPr txBox="1">
            <a:spLocks noChangeArrowheads="1"/>
          </p:cNvSpPr>
          <p:nvPr/>
        </p:nvSpPr>
        <p:spPr bwMode="auto">
          <a:xfrm>
            <a:off x="2451100" y="2488905"/>
            <a:ext cx="2874963" cy="338138"/>
          </a:xfrm>
          <a:prstGeom prst="rect">
            <a:avLst/>
          </a:prstGeom>
          <a:noFill/>
          <a:ln w="34925">
            <a:noFill/>
            <a:miter lim="800000"/>
            <a:headEnd/>
            <a:tailEnd/>
          </a:ln>
        </p:spPr>
        <p:txBody>
          <a:bodyPr wrap="none">
            <a:spAutoFit/>
          </a:bodyPr>
          <a:lstStyle/>
          <a:p>
            <a:pPr algn="l" eaLnBrk="1" hangingPunct="1"/>
            <a:r>
              <a:rPr lang="en-US" sz="1600" b="1">
                <a:latin typeface="Arial" pitchFamily="34" charset="0"/>
              </a:rPr>
              <a:t>Planar coupled waveguides</a:t>
            </a:r>
          </a:p>
        </p:txBody>
      </p:sp>
      <p:sp>
        <p:nvSpPr>
          <p:cNvPr id="12296" name="Rectangle 11"/>
          <p:cNvSpPr>
            <a:spLocks noChangeArrowheads="1"/>
          </p:cNvSpPr>
          <p:nvPr/>
        </p:nvSpPr>
        <p:spPr bwMode="auto">
          <a:xfrm>
            <a:off x="2085974" y="4000205"/>
            <a:ext cx="3036888" cy="338138"/>
          </a:xfrm>
          <a:prstGeom prst="rect">
            <a:avLst/>
          </a:prstGeom>
          <a:noFill/>
          <a:ln w="34925">
            <a:noFill/>
            <a:miter lim="800000"/>
            <a:headEnd/>
            <a:tailEnd/>
          </a:ln>
        </p:spPr>
        <p:txBody>
          <a:bodyPr wrap="none">
            <a:spAutoFit/>
          </a:bodyPr>
          <a:lstStyle/>
          <a:p>
            <a:pPr algn="l" eaLnBrk="1" hangingPunct="1"/>
            <a:r>
              <a:rPr lang="en-US" sz="1600" b="1">
                <a:latin typeface="Arial" pitchFamily="34" charset="0"/>
              </a:rPr>
              <a:t>Fused biconical fiber coupler</a:t>
            </a:r>
          </a:p>
        </p:txBody>
      </p:sp>
      <p:sp>
        <p:nvSpPr>
          <p:cNvPr id="12297" name="Text Box 12"/>
          <p:cNvSpPr txBox="1">
            <a:spLocks noChangeArrowheads="1"/>
          </p:cNvSpPr>
          <p:nvPr/>
        </p:nvSpPr>
        <p:spPr bwMode="auto">
          <a:xfrm>
            <a:off x="7248524" y="3933441"/>
            <a:ext cx="3435350" cy="338138"/>
          </a:xfrm>
          <a:prstGeom prst="rect">
            <a:avLst/>
          </a:prstGeom>
          <a:noFill/>
          <a:ln w="34925">
            <a:noFill/>
            <a:miter lim="800000"/>
            <a:headEnd/>
            <a:tailEnd/>
          </a:ln>
        </p:spPr>
        <p:txBody>
          <a:bodyPr wrap="none">
            <a:spAutoFit/>
          </a:bodyPr>
          <a:lstStyle/>
          <a:p>
            <a:pPr algn="l" eaLnBrk="1" hangingPunct="1"/>
            <a:r>
              <a:rPr lang="en-US" sz="1600" b="1">
                <a:latin typeface="Arial" pitchFamily="34" charset="0"/>
              </a:rPr>
              <a:t>Length determines coupling ratio</a:t>
            </a:r>
          </a:p>
        </p:txBody>
      </p:sp>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34</a:t>
            </a:fld>
            <a:endParaRPr lang="en-US" dirty="0"/>
          </a:p>
        </p:txBody>
      </p:sp>
    </p:spTree>
    <p:extLst>
      <p:ext uri="{BB962C8B-B14F-4D97-AF65-F5344CB8AC3E}">
        <p14:creationId xmlns:p14="http://schemas.microsoft.com/office/powerpoint/2010/main" val="3909668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905000" y="76200"/>
            <a:ext cx="7158038" cy="666750"/>
          </a:xfrm>
        </p:spPr>
        <p:txBody>
          <a:bodyPr/>
          <a:lstStyle/>
          <a:p>
            <a:pPr eaLnBrk="1" hangingPunct="1"/>
            <a:r>
              <a:rPr lang="en-US"/>
              <a:t>Couplers</a:t>
            </a:r>
          </a:p>
        </p:txBody>
      </p:sp>
      <p:pic>
        <p:nvPicPr>
          <p:cNvPr id="14339" name="Picture 2" descr="http://paginas.fe.up.pt/~hmiranda/etele/microstrip/bi-dir_cpl_1.jpg"/>
          <p:cNvPicPr>
            <a:picLocks noChangeAspect="1" noChangeArrowheads="1"/>
          </p:cNvPicPr>
          <p:nvPr/>
        </p:nvPicPr>
        <p:blipFill>
          <a:blip r:embed="rId3" cstate="print"/>
          <a:srcRect/>
          <a:stretch>
            <a:fillRect/>
          </a:stretch>
        </p:blipFill>
        <p:spPr bwMode="auto">
          <a:xfrm>
            <a:off x="2971801" y="1295401"/>
            <a:ext cx="2049463" cy="1349375"/>
          </a:xfrm>
          <a:prstGeom prst="rect">
            <a:avLst/>
          </a:prstGeom>
          <a:noFill/>
          <a:ln w="9525">
            <a:noFill/>
            <a:miter lim="800000"/>
            <a:headEnd/>
            <a:tailEnd/>
          </a:ln>
        </p:spPr>
      </p:pic>
      <p:pic>
        <p:nvPicPr>
          <p:cNvPr id="14340" name="Picture 4" descr="http://tbn0.google.com/images?q=tbn:w2UjKHKTYJXzSM:http://www.aptecelectronics.com/images/MCS-U-362D.JPG">
            <a:hlinkClick r:id="rId4"/>
          </p:cNvPr>
          <p:cNvPicPr>
            <a:picLocks noChangeAspect="1" noChangeArrowheads="1"/>
          </p:cNvPicPr>
          <p:nvPr/>
        </p:nvPicPr>
        <p:blipFill>
          <a:blip r:embed="rId5" cstate="print"/>
          <a:srcRect/>
          <a:stretch>
            <a:fillRect/>
          </a:stretch>
        </p:blipFill>
        <p:spPr bwMode="auto">
          <a:xfrm>
            <a:off x="6477000" y="1524001"/>
            <a:ext cx="1695450" cy="1279525"/>
          </a:xfrm>
          <a:prstGeom prst="rect">
            <a:avLst/>
          </a:prstGeom>
          <a:noFill/>
          <a:ln w="9525">
            <a:noFill/>
            <a:miter lim="800000"/>
            <a:headEnd/>
            <a:tailEnd/>
          </a:ln>
        </p:spPr>
      </p:pic>
      <p:pic>
        <p:nvPicPr>
          <p:cNvPr id="14341" name="Picture 6" descr="http://technixbycbs.com/users/components/com_virtuemart/shop_image/product/727316ff994817ed55af7a33812cf127.gif"/>
          <p:cNvPicPr>
            <a:picLocks noChangeAspect="1" noChangeArrowheads="1"/>
          </p:cNvPicPr>
          <p:nvPr/>
        </p:nvPicPr>
        <p:blipFill>
          <a:blip r:embed="rId6" cstate="print"/>
          <a:srcRect/>
          <a:stretch>
            <a:fillRect/>
          </a:stretch>
        </p:blipFill>
        <p:spPr bwMode="auto">
          <a:xfrm>
            <a:off x="5962650" y="3548630"/>
            <a:ext cx="2209800" cy="2217738"/>
          </a:xfrm>
          <a:prstGeom prst="rect">
            <a:avLst/>
          </a:prstGeom>
          <a:noFill/>
          <a:ln w="9525">
            <a:noFill/>
            <a:miter lim="800000"/>
            <a:headEnd/>
            <a:tailEnd/>
          </a:ln>
        </p:spPr>
      </p:pic>
      <p:pic>
        <p:nvPicPr>
          <p:cNvPr id="14342" name="Picture 6" descr="http://electron9.phys.utk.edu/optics421/modules/m10/branch.gif"/>
          <p:cNvPicPr>
            <a:picLocks noChangeAspect="1" noChangeArrowheads="1"/>
          </p:cNvPicPr>
          <p:nvPr/>
        </p:nvPicPr>
        <p:blipFill>
          <a:blip r:embed="rId7" cstate="print"/>
          <a:srcRect/>
          <a:stretch>
            <a:fillRect/>
          </a:stretch>
        </p:blipFill>
        <p:spPr bwMode="auto">
          <a:xfrm>
            <a:off x="3996531" y="3771674"/>
            <a:ext cx="1638300" cy="1771650"/>
          </a:xfrm>
          <a:prstGeom prst="rect">
            <a:avLst/>
          </a:prstGeom>
          <a:noFill/>
          <a:ln w="9525">
            <a:noFill/>
            <a:miter lim="800000"/>
            <a:headEnd/>
            <a:tailEnd/>
          </a:ln>
        </p:spPr>
      </p:pic>
      <p:sp>
        <p:nvSpPr>
          <p:cNvPr id="14343" name="Rectangle 11"/>
          <p:cNvSpPr>
            <a:spLocks noChangeArrowheads="1"/>
          </p:cNvSpPr>
          <p:nvPr/>
        </p:nvSpPr>
        <p:spPr bwMode="auto">
          <a:xfrm>
            <a:off x="3048000" y="2819400"/>
            <a:ext cx="1589088" cy="338138"/>
          </a:xfrm>
          <a:prstGeom prst="rect">
            <a:avLst/>
          </a:prstGeom>
          <a:noFill/>
          <a:ln w="34925">
            <a:noFill/>
            <a:miter lim="800000"/>
            <a:headEnd/>
            <a:tailEnd/>
          </a:ln>
        </p:spPr>
        <p:txBody>
          <a:bodyPr wrap="none">
            <a:spAutoFit/>
          </a:bodyPr>
          <a:lstStyle/>
          <a:p>
            <a:pPr algn="l" eaLnBrk="1" hangingPunct="1"/>
            <a:r>
              <a:rPr lang="en-US" sz="1600" b="1">
                <a:latin typeface="Arial" pitchFamily="34" charset="0"/>
              </a:rPr>
              <a:t>RF: microstrip</a:t>
            </a:r>
          </a:p>
        </p:txBody>
      </p:sp>
      <p:sp>
        <p:nvSpPr>
          <p:cNvPr id="14344" name="Rectangle 11"/>
          <p:cNvSpPr>
            <a:spLocks noChangeArrowheads="1"/>
          </p:cNvSpPr>
          <p:nvPr/>
        </p:nvSpPr>
        <p:spPr bwMode="auto">
          <a:xfrm>
            <a:off x="6477001" y="2895600"/>
            <a:ext cx="2227263" cy="338138"/>
          </a:xfrm>
          <a:prstGeom prst="rect">
            <a:avLst/>
          </a:prstGeom>
          <a:noFill/>
          <a:ln w="34925">
            <a:noFill/>
            <a:miter lim="800000"/>
            <a:headEnd/>
            <a:tailEnd/>
          </a:ln>
        </p:spPr>
        <p:txBody>
          <a:bodyPr wrap="none">
            <a:spAutoFit/>
          </a:bodyPr>
          <a:lstStyle/>
          <a:p>
            <a:pPr algn="l" eaLnBrk="1" hangingPunct="1"/>
            <a:r>
              <a:rPr lang="en-US" sz="1600" b="1">
                <a:latin typeface="Arial" pitchFamily="34" charset="0"/>
              </a:rPr>
              <a:t>RF: metal waveguide</a:t>
            </a:r>
          </a:p>
        </p:txBody>
      </p:sp>
      <p:sp>
        <p:nvSpPr>
          <p:cNvPr id="14345" name="Rectangle 11"/>
          <p:cNvSpPr>
            <a:spLocks noChangeArrowheads="1"/>
          </p:cNvSpPr>
          <p:nvPr/>
        </p:nvSpPr>
        <p:spPr bwMode="auto">
          <a:xfrm>
            <a:off x="4994275" y="5856286"/>
            <a:ext cx="2330450" cy="338138"/>
          </a:xfrm>
          <a:prstGeom prst="rect">
            <a:avLst/>
          </a:prstGeom>
          <a:noFill/>
          <a:ln w="34925">
            <a:noFill/>
            <a:miter lim="800000"/>
            <a:headEnd/>
            <a:tailEnd/>
          </a:ln>
        </p:spPr>
        <p:txBody>
          <a:bodyPr wrap="none">
            <a:spAutoFit/>
          </a:bodyPr>
          <a:lstStyle/>
          <a:p>
            <a:pPr algn="l" eaLnBrk="1" hangingPunct="1"/>
            <a:r>
              <a:rPr lang="en-US" sz="1600" b="1" dirty="0">
                <a:latin typeface="Arial" pitchFamily="34" charset="0"/>
              </a:rPr>
              <a:t>Optical: index guided </a:t>
            </a:r>
          </a:p>
        </p:txBody>
      </p:sp>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35</a:t>
            </a:fld>
            <a:endParaRPr lang="en-US" dirty="0"/>
          </a:p>
        </p:txBody>
      </p:sp>
    </p:spTree>
    <p:extLst>
      <p:ext uri="{BB962C8B-B14F-4D97-AF65-F5344CB8AC3E}">
        <p14:creationId xmlns:p14="http://schemas.microsoft.com/office/powerpoint/2010/main" val="2411811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a:t>Co-directional coupling</a:t>
            </a:r>
          </a:p>
        </p:txBody>
      </p:sp>
      <p:sp>
        <p:nvSpPr>
          <p:cNvPr id="1029" name="Rectangle 3"/>
          <p:cNvSpPr>
            <a:spLocks noGrp="1" noChangeArrowheads="1"/>
          </p:cNvSpPr>
          <p:nvPr>
            <p:ph type="body" sz="half" idx="1"/>
          </p:nvPr>
        </p:nvSpPr>
        <p:spPr>
          <a:xfrm>
            <a:off x="914400" y="2819400"/>
            <a:ext cx="9296400" cy="3048000"/>
          </a:xfrm>
        </p:spPr>
        <p:txBody>
          <a:bodyPr/>
          <a:lstStyle/>
          <a:p>
            <a:pPr eaLnBrk="1" hangingPunct="1"/>
            <a:r>
              <a:rPr lang="en-US" dirty="0"/>
              <a:t>For coupling between the modes we need to add a dielectric perturbation to the wave equations</a:t>
            </a:r>
          </a:p>
          <a:p>
            <a:pPr lvl="1" eaLnBrk="1" hangingPunct="1"/>
            <a:r>
              <a:rPr lang="en-US" dirty="0"/>
              <a:t>Without the dielectric perturbation the situation is just two waves passing each other in a dielectric</a:t>
            </a:r>
          </a:p>
          <a:p>
            <a:pPr lvl="1" eaLnBrk="1" hangingPunct="1"/>
            <a:r>
              <a:rPr lang="en-US" dirty="0">
                <a:latin typeface="Symbol" pitchFamily="18" charset="2"/>
              </a:rPr>
              <a:t>De</a:t>
            </a:r>
            <a:r>
              <a:rPr lang="en-US" baseline="-25000" dirty="0"/>
              <a:t>2</a:t>
            </a:r>
            <a:r>
              <a:rPr lang="en-US" dirty="0"/>
              <a:t> acts as a perturbation for E</a:t>
            </a:r>
            <a:r>
              <a:rPr lang="en-US" baseline="-25000" dirty="0"/>
              <a:t>1</a:t>
            </a:r>
          </a:p>
          <a:p>
            <a:pPr lvl="1" eaLnBrk="1" hangingPunct="1"/>
            <a:r>
              <a:rPr lang="en-US" dirty="0">
                <a:latin typeface="Symbol" pitchFamily="18" charset="2"/>
              </a:rPr>
              <a:t>De</a:t>
            </a:r>
            <a:r>
              <a:rPr lang="en-US" baseline="-25000" dirty="0"/>
              <a:t>1</a:t>
            </a:r>
            <a:r>
              <a:rPr lang="en-US" dirty="0"/>
              <a:t> acts as a perturbation for E</a:t>
            </a:r>
            <a:r>
              <a:rPr lang="en-US" baseline="-25000" dirty="0"/>
              <a:t>2</a:t>
            </a:r>
          </a:p>
          <a:p>
            <a:pPr eaLnBrk="1" hangingPunct="1"/>
            <a:r>
              <a:rPr lang="en-US" dirty="0"/>
              <a:t>The polarization perturbation is of the form </a:t>
            </a:r>
          </a:p>
          <a:p>
            <a:pPr lvl="1" eaLnBrk="1" hangingPunct="1"/>
            <a:endParaRPr lang="en-US" dirty="0"/>
          </a:p>
        </p:txBody>
      </p:sp>
      <p:graphicFrame>
        <p:nvGraphicFramePr>
          <p:cNvPr id="1026" name="Object 4"/>
          <p:cNvGraphicFramePr>
            <a:graphicFrameLocks noGrp="1" noChangeAspect="1"/>
          </p:cNvGraphicFramePr>
          <p:nvPr>
            <p:ph sz="quarter" idx="2"/>
          </p:nvPr>
        </p:nvGraphicFramePr>
        <p:xfrm>
          <a:off x="7315200" y="1524000"/>
          <a:ext cx="3067050" cy="393700"/>
        </p:xfrm>
        <a:graphic>
          <a:graphicData uri="http://schemas.openxmlformats.org/presentationml/2006/ole">
            <mc:AlternateContent xmlns:mc="http://schemas.openxmlformats.org/markup-compatibility/2006">
              <mc:Choice xmlns:v="urn:schemas-microsoft-com:vml" Requires="v">
                <p:oleObj name="Equation" r:id="rId2" imgW="1879560" imgH="241200" progId="Equation.DSMT4">
                  <p:embed/>
                </p:oleObj>
              </mc:Choice>
              <mc:Fallback>
                <p:oleObj name="Equation" r:id="rId2" imgW="1879560" imgH="241200" progId="Equation.DSMT4">
                  <p:embed/>
                  <p:pic>
                    <p:nvPicPr>
                      <p:cNvPr id="102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524000"/>
                        <a:ext cx="306705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6"/>
          <p:cNvGraphicFramePr>
            <a:graphicFrameLocks noGrp="1" noChangeAspect="1"/>
          </p:cNvGraphicFramePr>
          <p:nvPr>
            <p:ph sz="quarter" idx="3"/>
          </p:nvPr>
        </p:nvGraphicFramePr>
        <p:xfrm>
          <a:off x="4429126" y="5029201"/>
          <a:ext cx="3127375" cy="955675"/>
        </p:xfrm>
        <a:graphic>
          <a:graphicData uri="http://schemas.openxmlformats.org/presentationml/2006/ole">
            <mc:AlternateContent xmlns:mc="http://schemas.openxmlformats.org/markup-compatibility/2006">
              <mc:Choice xmlns:v="urn:schemas-microsoft-com:vml" Requires="v">
                <p:oleObj name="Equation" r:id="rId4" imgW="1828800" imgH="558720" progId="Equation.DSMT4">
                  <p:embed/>
                </p:oleObj>
              </mc:Choice>
              <mc:Fallback>
                <p:oleObj name="Equation" r:id="rId4" imgW="1828800" imgH="558720" progId="Equation.DSMT4">
                  <p:embed/>
                  <p:pic>
                    <p:nvPicPr>
                      <p:cNvPr id="1027" name="Object 6"/>
                      <p:cNvPicPr>
                        <a:picLocks noChangeAspect="1" noChangeArrowheads="1"/>
                      </p:cNvPicPr>
                      <p:nvPr/>
                    </p:nvPicPr>
                    <p:blipFill>
                      <a:blip r:embed="rId5"/>
                      <a:srcRect/>
                      <a:stretch>
                        <a:fillRect/>
                      </a:stretch>
                    </p:blipFill>
                    <p:spPr bwMode="auto">
                      <a:xfrm>
                        <a:off x="4429126" y="5029201"/>
                        <a:ext cx="3127375"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0" name="Picture 5" descr="A626D0B8"/>
          <p:cNvPicPr>
            <a:picLocks noChangeAspect="1" noChangeArrowheads="1"/>
          </p:cNvPicPr>
          <p:nvPr/>
        </p:nvPicPr>
        <p:blipFill>
          <a:blip r:embed="rId6" cstate="print"/>
          <a:srcRect r="330" b="6500"/>
          <a:stretch>
            <a:fillRect/>
          </a:stretch>
        </p:blipFill>
        <p:spPr bwMode="auto">
          <a:xfrm>
            <a:off x="1828800" y="1066800"/>
            <a:ext cx="5441950" cy="1682750"/>
          </a:xfrm>
          <a:prstGeom prst="rect">
            <a:avLst/>
          </a:prstGeom>
          <a:noFill/>
          <a:ln w="9525">
            <a:noFill/>
            <a:miter lim="800000"/>
            <a:headEnd/>
            <a:tailEnd/>
          </a:ln>
        </p:spPr>
      </p:pic>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36</a:t>
            </a:fld>
            <a:endParaRPr lang="en-US" dirty="0"/>
          </a:p>
        </p:txBody>
      </p:sp>
    </p:spTree>
    <p:extLst>
      <p:ext uri="{BB962C8B-B14F-4D97-AF65-F5344CB8AC3E}">
        <p14:creationId xmlns:p14="http://schemas.microsoft.com/office/powerpoint/2010/main" val="3057133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609600" y="1001138"/>
            <a:ext cx="9829800" cy="1447800"/>
          </a:xfrm>
        </p:spPr>
        <p:txBody>
          <a:bodyPr>
            <a:normAutofit/>
          </a:bodyPr>
          <a:lstStyle/>
          <a:p>
            <a:pPr eaLnBrk="1" hangingPunct="1">
              <a:lnSpc>
                <a:spcPct val="90000"/>
              </a:lnSpc>
            </a:pPr>
            <a:r>
              <a:rPr lang="en-US" dirty="0"/>
              <a:t>Using the wave equation, we find added source terms which originate from both waveguides</a:t>
            </a:r>
          </a:p>
          <a:p>
            <a:pPr lvl="1" eaLnBrk="1" hangingPunct="1">
              <a:lnSpc>
                <a:spcPct val="90000"/>
              </a:lnSpc>
            </a:pPr>
            <a:r>
              <a:rPr lang="en-US" sz="2000" i="1" dirty="0">
                <a:latin typeface="Times New Roman" panose="02020603050405020304" pitchFamily="18" charset="0"/>
                <a:cs typeface="Times New Roman" panose="02020603050405020304" pitchFamily="18" charset="0"/>
              </a:rPr>
              <a:t>E(</a:t>
            </a:r>
            <a:r>
              <a:rPr lang="en-US" sz="2000" i="1" dirty="0" err="1">
                <a:latin typeface="Times New Roman" panose="02020603050405020304" pitchFamily="18" charset="0"/>
                <a:cs typeface="Times New Roman" panose="02020603050405020304" pitchFamily="18" charset="0"/>
              </a:rPr>
              <a:t>x,y,z</a:t>
            </a:r>
            <a:r>
              <a:rPr lang="en-US" sz="2000" i="1" dirty="0">
                <a:latin typeface="Times New Roman" panose="02020603050405020304" pitchFamily="18" charset="0"/>
                <a:cs typeface="Times New Roman" panose="02020603050405020304" pitchFamily="18" charset="0"/>
              </a:rPr>
              <a:t>)=A(z)E(</a:t>
            </a:r>
            <a:r>
              <a:rPr lang="en-US" sz="2000" i="1" dirty="0" err="1">
                <a:latin typeface="Times New Roman" panose="02020603050405020304" pitchFamily="18" charset="0"/>
                <a:cs typeface="Times New Roman" panose="02020603050405020304" pitchFamily="18" charset="0"/>
              </a:rPr>
              <a:t>x,y</a:t>
            </a:r>
            <a:r>
              <a:rPr lang="en-US" sz="2000" i="1" dirty="0">
                <a:latin typeface="Times New Roman" panose="02020603050405020304" pitchFamily="18" charset="0"/>
                <a:cs typeface="Times New Roman" panose="02020603050405020304" pitchFamily="18" charset="0"/>
              </a:rPr>
              <a:t>)</a:t>
            </a:r>
          </a:p>
          <a:p>
            <a:pPr lvl="1" eaLnBrk="1" hangingPunct="1">
              <a:lnSpc>
                <a:spcPct val="90000"/>
              </a:lnSpc>
            </a:pPr>
            <a:r>
              <a:rPr lang="en-US" sz="2000" i="1" dirty="0">
                <a:latin typeface="Times New Roman" panose="02020603050405020304" pitchFamily="18" charset="0"/>
                <a:cs typeface="Times New Roman" panose="02020603050405020304" pitchFamily="18" charset="0"/>
              </a:rPr>
              <a:t>A(z)</a:t>
            </a:r>
            <a:r>
              <a:rPr lang="en-US" sz="2000" dirty="0"/>
              <a:t>: </a:t>
            </a:r>
            <a:r>
              <a:rPr lang="en-US" i="1" dirty="0">
                <a:solidFill>
                  <a:srgbClr val="0070C0"/>
                </a:solidFill>
              </a:rPr>
              <a:t>complex</a:t>
            </a:r>
            <a:r>
              <a:rPr lang="en-US" dirty="0">
                <a:solidFill>
                  <a:srgbClr val="0070C0"/>
                </a:solidFill>
              </a:rPr>
              <a:t> field </a:t>
            </a:r>
            <a:r>
              <a:rPr lang="en-US" dirty="0"/>
              <a:t>amplitude including a phase term</a:t>
            </a:r>
            <a:r>
              <a:rPr lang="en-US" sz="2000" dirty="0"/>
              <a:t> e</a:t>
            </a:r>
            <a:r>
              <a:rPr lang="en-US" sz="2000" baseline="30000" dirty="0"/>
              <a:t>-</a:t>
            </a:r>
            <a:r>
              <a:rPr lang="en-US" sz="2000" baseline="30000" dirty="0" err="1"/>
              <a:t>j</a:t>
            </a:r>
            <a:r>
              <a:rPr lang="en-US" sz="2000" baseline="30000" dirty="0" err="1">
                <a:latin typeface="Symbol" pitchFamily="18" charset="2"/>
              </a:rPr>
              <a:t>b</a:t>
            </a:r>
            <a:r>
              <a:rPr lang="en-US" sz="2000" baseline="30000" dirty="0" err="1"/>
              <a:t>z</a:t>
            </a:r>
            <a:endParaRPr lang="en-US" sz="2000" baseline="30000" dirty="0"/>
          </a:p>
          <a:p>
            <a:pPr lvl="1" eaLnBrk="1" hangingPunct="1">
              <a:lnSpc>
                <a:spcPct val="90000"/>
              </a:lnSpc>
            </a:pPr>
            <a:r>
              <a:rPr lang="en-US" sz="2000" i="1" dirty="0">
                <a:latin typeface="Times New Roman" panose="02020603050405020304" pitchFamily="18" charset="0"/>
                <a:cs typeface="Times New Roman" panose="02020603050405020304" pitchFamily="18" charset="0"/>
              </a:rPr>
              <a:t>E(</a:t>
            </a:r>
            <a:r>
              <a:rPr lang="en-US" sz="2000" i="1" dirty="0" err="1">
                <a:latin typeface="Times New Roman" panose="02020603050405020304" pitchFamily="18" charset="0"/>
                <a:cs typeface="Times New Roman" panose="02020603050405020304" pitchFamily="18" charset="0"/>
              </a:rPr>
              <a:t>x,y</a:t>
            </a:r>
            <a:r>
              <a:rPr lang="en-US" sz="2000" i="1" dirty="0">
                <a:latin typeface="Times New Roman" panose="02020603050405020304" pitchFamily="18" charset="0"/>
                <a:cs typeface="Times New Roman" panose="02020603050405020304" pitchFamily="18" charset="0"/>
              </a:rPr>
              <a:t>)</a:t>
            </a:r>
            <a:r>
              <a:rPr lang="en-US" sz="2000" dirty="0"/>
              <a:t>: </a:t>
            </a:r>
            <a:r>
              <a:rPr lang="en-US" dirty="0"/>
              <a:t>Field distribution in one waveguide</a:t>
            </a:r>
          </a:p>
          <a:p>
            <a:pPr eaLnBrk="1" hangingPunct="1">
              <a:lnSpc>
                <a:spcPct val="90000"/>
              </a:lnSpc>
            </a:pPr>
            <a:endParaRPr lang="en-US" dirty="0"/>
          </a:p>
          <a:p>
            <a:pPr eaLnBrk="1" hangingPunct="1">
              <a:lnSpc>
                <a:spcPct val="90000"/>
              </a:lnSpc>
            </a:pPr>
            <a:endParaRPr lang="en-US" sz="2400" dirty="0"/>
          </a:p>
        </p:txBody>
      </p:sp>
      <p:sp>
        <p:nvSpPr>
          <p:cNvPr id="16386" name="Rectangle 2"/>
          <p:cNvSpPr>
            <a:spLocks noGrp="1" noChangeArrowheads="1"/>
          </p:cNvSpPr>
          <p:nvPr>
            <p:ph type="title"/>
          </p:nvPr>
        </p:nvSpPr>
        <p:spPr>
          <a:xfrm>
            <a:off x="1905000" y="171450"/>
            <a:ext cx="8305800" cy="666750"/>
          </a:xfrm>
        </p:spPr>
        <p:txBody>
          <a:bodyPr/>
          <a:lstStyle/>
          <a:p>
            <a:pPr eaLnBrk="1" hangingPunct="1"/>
            <a:r>
              <a:rPr lang="en-US" dirty="0"/>
              <a:t>Coupled mode theory; Two identical waveguides</a:t>
            </a:r>
          </a:p>
        </p:txBody>
      </p:sp>
      <p:pic>
        <p:nvPicPr>
          <p:cNvPr id="16388" name="Picture 4"/>
          <p:cNvPicPr>
            <a:picLocks noChangeAspect="1" noChangeArrowheads="1"/>
          </p:cNvPicPr>
          <p:nvPr/>
        </p:nvPicPr>
        <p:blipFill>
          <a:blip r:embed="rId3" cstate="print"/>
          <a:srcRect/>
          <a:stretch>
            <a:fillRect/>
          </a:stretch>
        </p:blipFill>
        <p:spPr bwMode="auto">
          <a:xfrm>
            <a:off x="6153150" y="2187575"/>
            <a:ext cx="2733675" cy="1247775"/>
          </a:xfrm>
          <a:prstGeom prst="rect">
            <a:avLst/>
          </a:prstGeom>
          <a:noFill/>
          <a:ln w="12700">
            <a:noFill/>
            <a:miter lim="800000"/>
            <a:headEnd/>
            <a:tailEnd/>
          </a:ln>
        </p:spPr>
      </p:pic>
      <p:pic>
        <p:nvPicPr>
          <p:cNvPr id="16389" name="Picture 5"/>
          <p:cNvPicPr>
            <a:picLocks noChangeAspect="1" noChangeArrowheads="1"/>
          </p:cNvPicPr>
          <p:nvPr/>
        </p:nvPicPr>
        <p:blipFill>
          <a:blip r:embed="rId4" cstate="print"/>
          <a:srcRect/>
          <a:stretch>
            <a:fillRect/>
          </a:stretch>
        </p:blipFill>
        <p:spPr bwMode="auto">
          <a:xfrm>
            <a:off x="6172200" y="4397375"/>
            <a:ext cx="2638425" cy="1393825"/>
          </a:xfrm>
          <a:prstGeom prst="rect">
            <a:avLst/>
          </a:prstGeom>
          <a:noFill/>
          <a:ln w="12700">
            <a:noFill/>
            <a:miter lim="800000"/>
            <a:headEnd/>
            <a:tailEnd/>
          </a:ln>
        </p:spPr>
      </p:pic>
      <p:pic>
        <p:nvPicPr>
          <p:cNvPr id="16390" name="Picture 6"/>
          <p:cNvPicPr>
            <a:picLocks noChangeAspect="1" noChangeArrowheads="1"/>
          </p:cNvPicPr>
          <p:nvPr/>
        </p:nvPicPr>
        <p:blipFill>
          <a:blip r:embed="rId5" cstate="print"/>
          <a:srcRect/>
          <a:stretch>
            <a:fillRect/>
          </a:stretch>
        </p:blipFill>
        <p:spPr bwMode="auto">
          <a:xfrm>
            <a:off x="6143625" y="3559175"/>
            <a:ext cx="1095375" cy="771525"/>
          </a:xfrm>
          <a:prstGeom prst="rect">
            <a:avLst/>
          </a:prstGeom>
          <a:noFill/>
          <a:ln w="12700">
            <a:noFill/>
            <a:miter lim="800000"/>
            <a:headEnd/>
            <a:tailEnd/>
          </a:ln>
        </p:spPr>
      </p:pic>
      <p:sp>
        <p:nvSpPr>
          <p:cNvPr id="449543" name="Rectangle 7"/>
          <p:cNvSpPr>
            <a:spLocks noChangeArrowheads="1"/>
          </p:cNvSpPr>
          <p:nvPr/>
        </p:nvSpPr>
        <p:spPr bwMode="auto">
          <a:xfrm>
            <a:off x="683705" y="2743200"/>
            <a:ext cx="4724400" cy="3733800"/>
          </a:xfrm>
          <a:prstGeom prst="rect">
            <a:avLst/>
          </a:prstGeom>
          <a:noFill/>
          <a:ln w="12700">
            <a:noFill/>
            <a:miter lim="800000"/>
            <a:headEnd/>
            <a:tailEnd/>
          </a:ln>
          <a:effectLst/>
        </p:spPr>
        <p:txBody>
          <a:bodyPr lIns="90488" tIns="44450" rIns="90488" bIns="44450"/>
          <a:lstStyle/>
          <a:p>
            <a:pPr marL="233363" indent="-233363" eaLnBrk="1" hangingPunct="1">
              <a:lnSpc>
                <a:spcPct val="90000"/>
              </a:lnSpc>
              <a:spcBef>
                <a:spcPct val="20000"/>
              </a:spcBef>
              <a:buClr>
                <a:srgbClr val="CC9900"/>
              </a:buClr>
              <a:buSzPct val="70000"/>
              <a:buFont typeface="Wingdings" pitchFamily="2" charset="2"/>
              <a:buChar char="n"/>
              <a:defRPr/>
            </a:pPr>
            <a:r>
              <a:rPr lang="en-US" sz="1800" dirty="0">
                <a:latin typeface="+mn-lt"/>
                <a:ea typeface="+mn-ea"/>
                <a:cs typeface="+mn-cs"/>
              </a:rPr>
              <a:t>Couple Mode Equations</a:t>
            </a:r>
          </a:p>
          <a:p>
            <a:pPr marL="520700" lvl="1" indent="-177800">
              <a:lnSpc>
                <a:spcPct val="90000"/>
              </a:lnSpc>
              <a:spcBef>
                <a:spcPct val="20000"/>
              </a:spcBef>
              <a:buClr>
                <a:schemeClr val="tx1"/>
              </a:buClr>
              <a:buFont typeface="Symbol" pitchFamily="18" charset="2"/>
              <a:buChar char="-"/>
              <a:defRPr/>
            </a:pPr>
            <a:r>
              <a:rPr lang="en-US" sz="1600" dirty="0">
                <a:latin typeface="Symbol" pitchFamily="18" charset="2"/>
              </a:rPr>
              <a:t>b</a:t>
            </a:r>
            <a:r>
              <a:rPr lang="en-US" sz="1600" dirty="0">
                <a:latin typeface="Arial" charset="0"/>
              </a:rPr>
              <a:t> is the same for both waveguides (synchronous</a:t>
            </a:r>
            <a:r>
              <a:rPr lang="en-US" sz="1800" dirty="0">
                <a:latin typeface="Arial" charset="0"/>
              </a:rPr>
              <a:t> case)</a:t>
            </a:r>
          </a:p>
          <a:p>
            <a:pPr marL="177800" indent="-177800">
              <a:lnSpc>
                <a:spcPct val="90000"/>
              </a:lnSpc>
              <a:spcBef>
                <a:spcPct val="20000"/>
              </a:spcBef>
              <a:buClr>
                <a:srgbClr val="0000FF"/>
              </a:buClr>
              <a:buFont typeface="Arial" charset="0"/>
              <a:buChar char="●"/>
              <a:defRPr/>
            </a:pPr>
            <a:endParaRPr lang="en-US" sz="2000" dirty="0">
              <a:latin typeface="Arial" charset="0"/>
            </a:endParaRPr>
          </a:p>
          <a:p>
            <a:pPr marL="233363" indent="-233363" eaLnBrk="1" hangingPunct="1">
              <a:lnSpc>
                <a:spcPct val="90000"/>
              </a:lnSpc>
              <a:spcBef>
                <a:spcPct val="20000"/>
              </a:spcBef>
              <a:buClr>
                <a:srgbClr val="CC9900"/>
              </a:buClr>
              <a:buSzPct val="70000"/>
              <a:buFont typeface="Wingdings" pitchFamily="2" charset="2"/>
              <a:buChar char="n"/>
              <a:defRPr/>
            </a:pPr>
            <a:r>
              <a:rPr lang="en-US" sz="1800" dirty="0">
                <a:latin typeface="+mn-lt"/>
                <a:ea typeface="+mn-ea"/>
                <a:cs typeface="+mn-cs"/>
              </a:rPr>
              <a:t>Initial conditions</a:t>
            </a:r>
          </a:p>
          <a:p>
            <a:pPr marL="177800" indent="-177800">
              <a:lnSpc>
                <a:spcPct val="90000"/>
              </a:lnSpc>
              <a:spcBef>
                <a:spcPct val="20000"/>
              </a:spcBef>
              <a:buClr>
                <a:srgbClr val="0000FF"/>
              </a:buClr>
              <a:buFont typeface="Arial" charset="0"/>
              <a:buChar char="●"/>
              <a:defRPr/>
            </a:pPr>
            <a:endParaRPr lang="en-US" sz="1800" dirty="0">
              <a:latin typeface="Arial" charset="0"/>
            </a:endParaRPr>
          </a:p>
          <a:p>
            <a:pPr marL="233363" indent="-233363" eaLnBrk="1" hangingPunct="1">
              <a:lnSpc>
                <a:spcPct val="90000"/>
              </a:lnSpc>
              <a:spcBef>
                <a:spcPct val="20000"/>
              </a:spcBef>
              <a:buClr>
                <a:srgbClr val="CC9900"/>
              </a:buClr>
              <a:buSzPct val="70000"/>
              <a:buFont typeface="Wingdings" pitchFamily="2" charset="2"/>
              <a:buChar char="n"/>
              <a:defRPr/>
            </a:pPr>
            <a:r>
              <a:rPr lang="en-US" sz="1800" dirty="0">
                <a:latin typeface="+mn-lt"/>
                <a:ea typeface="+mn-ea"/>
                <a:cs typeface="+mn-cs"/>
              </a:rPr>
              <a:t>Solutions</a:t>
            </a:r>
          </a:p>
          <a:p>
            <a:pPr marL="177800" indent="-177800">
              <a:lnSpc>
                <a:spcPct val="90000"/>
              </a:lnSpc>
              <a:spcBef>
                <a:spcPct val="20000"/>
              </a:spcBef>
              <a:buClr>
                <a:srgbClr val="0000FF"/>
              </a:buClr>
              <a:buFont typeface="Arial" charset="0"/>
              <a:buChar char="●"/>
              <a:defRPr/>
            </a:pPr>
            <a:endParaRPr lang="en-US" sz="2000" dirty="0"/>
          </a:p>
          <a:p>
            <a:pPr marL="177800" indent="-177800">
              <a:lnSpc>
                <a:spcPct val="90000"/>
              </a:lnSpc>
              <a:spcBef>
                <a:spcPct val="20000"/>
              </a:spcBef>
              <a:buClr>
                <a:srgbClr val="0000FF"/>
              </a:buClr>
              <a:buFont typeface="MT Symbol" pitchFamily="82" charset="2"/>
              <a:buChar char="·"/>
              <a:defRPr/>
            </a:pPr>
            <a:endParaRPr lang="en-US" dirty="0"/>
          </a:p>
        </p:txBody>
      </p:sp>
      <p:sp>
        <p:nvSpPr>
          <p:cNvPr id="16392" name="Text Box 8"/>
          <p:cNvSpPr txBox="1">
            <a:spLocks noChangeArrowheads="1"/>
          </p:cNvSpPr>
          <p:nvPr/>
        </p:nvSpPr>
        <p:spPr bwMode="auto">
          <a:xfrm>
            <a:off x="2590800" y="5087942"/>
            <a:ext cx="2438400" cy="830997"/>
          </a:xfrm>
          <a:prstGeom prst="rect">
            <a:avLst/>
          </a:prstGeom>
          <a:noFill/>
          <a:ln w="12700">
            <a:solidFill>
              <a:schemeClr val="tx1"/>
            </a:solidFill>
            <a:miter lim="800000"/>
            <a:headEnd/>
            <a:tailEnd/>
          </a:ln>
        </p:spPr>
        <p:txBody>
          <a:bodyPr wrap="square">
            <a:spAutoFit/>
          </a:bodyPr>
          <a:lstStyle/>
          <a:p>
            <a:r>
              <a:rPr lang="en-US" sz="1600" dirty="0">
                <a:latin typeface="Arial" pitchFamily="34" charset="0"/>
              </a:rPr>
              <a:t>driven waveguide lags 90° behind phase of driving waveguide</a:t>
            </a:r>
          </a:p>
        </p:txBody>
      </p:sp>
      <p:sp>
        <p:nvSpPr>
          <p:cNvPr id="16393" name="Line 9"/>
          <p:cNvSpPr>
            <a:spLocks noChangeShapeType="1"/>
          </p:cNvSpPr>
          <p:nvPr/>
        </p:nvSpPr>
        <p:spPr bwMode="auto">
          <a:xfrm flipV="1">
            <a:off x="5045157" y="4984751"/>
            <a:ext cx="1098467" cy="518689"/>
          </a:xfrm>
          <a:prstGeom prst="line">
            <a:avLst/>
          </a:prstGeom>
          <a:noFill/>
          <a:ln w="12700">
            <a:solidFill>
              <a:schemeClr val="tx1"/>
            </a:solidFill>
            <a:round/>
            <a:headEnd/>
            <a:tailEnd type="triangle" w="med" len="med"/>
          </a:ln>
        </p:spPr>
        <p:txBody>
          <a:bodyPr wrap="none" anchor="ctr"/>
          <a:lstStyle/>
          <a:p>
            <a:endParaRPr lang="en-US"/>
          </a:p>
        </p:txBody>
      </p:sp>
      <p:sp>
        <p:nvSpPr>
          <p:cNvPr id="16394" name="Text Box 10"/>
          <p:cNvSpPr txBox="1">
            <a:spLocks noChangeArrowheads="1"/>
          </p:cNvSpPr>
          <p:nvPr/>
        </p:nvSpPr>
        <p:spPr bwMode="auto">
          <a:xfrm>
            <a:off x="9496424" y="1577975"/>
            <a:ext cx="1600200" cy="646331"/>
          </a:xfrm>
          <a:prstGeom prst="rect">
            <a:avLst/>
          </a:prstGeom>
          <a:noFill/>
          <a:ln w="12700">
            <a:solidFill>
              <a:schemeClr val="tx1"/>
            </a:solidFill>
            <a:miter lim="800000"/>
            <a:headEnd/>
            <a:tailEnd/>
          </a:ln>
        </p:spPr>
        <p:txBody>
          <a:bodyPr>
            <a:spAutoFit/>
          </a:bodyPr>
          <a:lstStyle/>
          <a:p>
            <a:r>
              <a:rPr lang="en-US" sz="1800" dirty="0">
                <a:latin typeface="Arial" pitchFamily="34" charset="0"/>
              </a:rPr>
              <a:t>New source terms</a:t>
            </a:r>
          </a:p>
        </p:txBody>
      </p:sp>
      <p:sp>
        <p:nvSpPr>
          <p:cNvPr id="16395" name="Line 11"/>
          <p:cNvSpPr>
            <a:spLocks noChangeShapeType="1"/>
          </p:cNvSpPr>
          <p:nvPr/>
        </p:nvSpPr>
        <p:spPr bwMode="auto">
          <a:xfrm flipH="1">
            <a:off x="8886824" y="2111374"/>
            <a:ext cx="609600" cy="304800"/>
          </a:xfrm>
          <a:prstGeom prst="line">
            <a:avLst/>
          </a:prstGeom>
          <a:noFill/>
          <a:ln w="12700">
            <a:solidFill>
              <a:schemeClr val="tx1"/>
            </a:solidFill>
            <a:round/>
            <a:headEnd/>
            <a:tailEnd type="triangle" w="med" len="med"/>
          </a:ln>
        </p:spPr>
        <p:txBody>
          <a:bodyPr wrap="none" anchor="ctr"/>
          <a:lstStyle/>
          <a:p>
            <a:endParaRPr lang="en-US"/>
          </a:p>
        </p:txBody>
      </p:sp>
      <p:sp>
        <p:nvSpPr>
          <p:cNvPr id="16396" name="Line 12"/>
          <p:cNvSpPr>
            <a:spLocks noChangeShapeType="1"/>
          </p:cNvSpPr>
          <p:nvPr/>
        </p:nvSpPr>
        <p:spPr bwMode="auto">
          <a:xfrm flipH="1">
            <a:off x="8886824" y="2111374"/>
            <a:ext cx="609600" cy="838200"/>
          </a:xfrm>
          <a:prstGeom prst="line">
            <a:avLst/>
          </a:prstGeom>
          <a:noFill/>
          <a:ln w="12700">
            <a:solidFill>
              <a:schemeClr val="tx1"/>
            </a:solidFill>
            <a:round/>
            <a:headEnd/>
            <a:tailEnd type="triangle" w="med" len="med"/>
          </a:ln>
        </p:spPr>
        <p:txBody>
          <a:bodyPr wrap="none" anchor="ctr"/>
          <a:lstStyle/>
          <a:p>
            <a:endParaRPr lang="en-US"/>
          </a:p>
        </p:txBody>
      </p:sp>
      <p:sp>
        <p:nvSpPr>
          <p:cNvPr id="16397" name="Text Box 13"/>
          <p:cNvSpPr txBox="1">
            <a:spLocks noChangeArrowheads="1"/>
          </p:cNvSpPr>
          <p:nvPr/>
        </p:nvSpPr>
        <p:spPr bwMode="auto">
          <a:xfrm>
            <a:off x="9191624" y="3635374"/>
            <a:ext cx="1600200" cy="654050"/>
          </a:xfrm>
          <a:prstGeom prst="rect">
            <a:avLst/>
          </a:prstGeom>
          <a:noFill/>
          <a:ln w="12700">
            <a:solidFill>
              <a:schemeClr val="tx1"/>
            </a:solidFill>
            <a:miter lim="800000"/>
            <a:headEnd/>
            <a:tailEnd/>
          </a:ln>
        </p:spPr>
        <p:txBody>
          <a:bodyPr>
            <a:spAutoFit/>
          </a:bodyPr>
          <a:lstStyle/>
          <a:p>
            <a:r>
              <a:rPr lang="en-US" sz="1800" b="1" dirty="0">
                <a:latin typeface="Symbol" pitchFamily="18" charset="2"/>
              </a:rPr>
              <a:t>k</a:t>
            </a:r>
            <a:r>
              <a:rPr lang="en-US" sz="1800" dirty="0">
                <a:latin typeface="Arial" pitchFamily="34" charset="0"/>
              </a:rPr>
              <a:t>: Coupling coefficient</a:t>
            </a:r>
          </a:p>
        </p:txBody>
      </p:sp>
      <p:sp>
        <p:nvSpPr>
          <p:cNvPr id="16398" name="Line 14"/>
          <p:cNvSpPr>
            <a:spLocks noChangeShapeType="1"/>
          </p:cNvSpPr>
          <p:nvPr/>
        </p:nvSpPr>
        <p:spPr bwMode="auto">
          <a:xfrm flipH="1" flipV="1">
            <a:off x="8277224" y="3330574"/>
            <a:ext cx="914400" cy="685800"/>
          </a:xfrm>
          <a:prstGeom prst="line">
            <a:avLst/>
          </a:prstGeom>
          <a:noFill/>
          <a:ln w="12700">
            <a:solidFill>
              <a:schemeClr val="tx1"/>
            </a:solidFill>
            <a:round/>
            <a:headEnd/>
            <a:tailEnd type="triangle" w="med" len="med"/>
          </a:ln>
        </p:spPr>
        <p:txBody>
          <a:bodyPr wrap="none" anchor="ctr"/>
          <a:lstStyle/>
          <a:p>
            <a:endParaRPr lang="en-US"/>
          </a:p>
        </p:txBody>
      </p:sp>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37</a:t>
            </a:fld>
            <a:endParaRPr lang="en-US" dirty="0"/>
          </a:p>
        </p:txBody>
      </p:sp>
    </p:spTree>
    <p:extLst>
      <p:ext uri="{BB962C8B-B14F-4D97-AF65-F5344CB8AC3E}">
        <p14:creationId xmlns:p14="http://schemas.microsoft.com/office/powerpoint/2010/main" val="3509293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2209800" y="1021556"/>
            <a:ext cx="8115300" cy="838200"/>
          </a:xfrm>
        </p:spPr>
        <p:txBody>
          <a:bodyPr/>
          <a:lstStyle/>
          <a:p>
            <a:pPr eaLnBrk="1" hangingPunct="1"/>
            <a:r>
              <a:rPr lang="en-US" dirty="0"/>
              <a:t>Power Flow</a:t>
            </a:r>
          </a:p>
          <a:p>
            <a:pPr lvl="1" eaLnBrk="1" hangingPunct="1"/>
            <a:r>
              <a:rPr lang="en-US" dirty="0">
                <a:solidFill>
                  <a:srgbClr val="0070C0"/>
                </a:solidFill>
              </a:rPr>
              <a:t>Periodic</a:t>
            </a:r>
          </a:p>
        </p:txBody>
      </p:sp>
      <p:sp>
        <p:nvSpPr>
          <p:cNvPr id="17410" name="Rectangle 2"/>
          <p:cNvSpPr>
            <a:spLocks noGrp="1" noChangeArrowheads="1"/>
          </p:cNvSpPr>
          <p:nvPr>
            <p:ph type="title"/>
          </p:nvPr>
        </p:nvSpPr>
        <p:spPr>
          <a:xfrm>
            <a:off x="1905000" y="290513"/>
            <a:ext cx="7848600" cy="533400"/>
          </a:xfrm>
        </p:spPr>
        <p:txBody>
          <a:bodyPr/>
          <a:lstStyle/>
          <a:p>
            <a:pPr eaLnBrk="1" hangingPunct="1"/>
            <a:r>
              <a:rPr lang="en-US" dirty="0"/>
              <a:t>Power Transfer: </a:t>
            </a:r>
            <a:r>
              <a:rPr lang="en-US" sz="2400" dirty="0"/>
              <a:t>Synchronous case</a:t>
            </a:r>
          </a:p>
        </p:txBody>
      </p:sp>
      <p:pic>
        <p:nvPicPr>
          <p:cNvPr id="17412" name="Picture 4"/>
          <p:cNvPicPr>
            <a:picLocks noChangeAspect="1" noChangeArrowheads="1"/>
          </p:cNvPicPr>
          <p:nvPr/>
        </p:nvPicPr>
        <p:blipFill>
          <a:blip r:embed="rId3" cstate="print"/>
          <a:srcRect/>
          <a:stretch>
            <a:fillRect/>
          </a:stretch>
        </p:blipFill>
        <p:spPr bwMode="auto">
          <a:xfrm>
            <a:off x="2743200" y="2057400"/>
            <a:ext cx="4953000" cy="3297238"/>
          </a:xfrm>
          <a:prstGeom prst="rect">
            <a:avLst/>
          </a:prstGeom>
          <a:noFill/>
          <a:ln w="12700">
            <a:noFill/>
            <a:miter lim="800000"/>
            <a:headEnd/>
            <a:tailEnd/>
          </a:ln>
        </p:spPr>
      </p:pic>
      <p:pic>
        <p:nvPicPr>
          <p:cNvPr id="17413" name="Picture 5"/>
          <p:cNvPicPr>
            <a:picLocks noChangeAspect="1" noChangeArrowheads="1"/>
          </p:cNvPicPr>
          <p:nvPr/>
        </p:nvPicPr>
        <p:blipFill>
          <a:blip r:embed="rId4" cstate="print"/>
          <a:srcRect/>
          <a:stretch>
            <a:fillRect/>
          </a:stretch>
        </p:blipFill>
        <p:spPr bwMode="auto">
          <a:xfrm>
            <a:off x="4267200" y="969965"/>
            <a:ext cx="3276600" cy="889000"/>
          </a:xfrm>
          <a:prstGeom prst="rect">
            <a:avLst/>
          </a:prstGeom>
          <a:noFill/>
          <a:ln w="12700">
            <a:noFill/>
            <a:miter lim="800000"/>
            <a:headEnd/>
            <a:tailEnd/>
          </a:ln>
        </p:spPr>
      </p:pic>
      <p:sp>
        <p:nvSpPr>
          <p:cNvPr id="17414" name="Text Box 6"/>
          <p:cNvSpPr txBox="1">
            <a:spLocks noChangeArrowheads="1"/>
          </p:cNvSpPr>
          <p:nvPr/>
        </p:nvSpPr>
        <p:spPr bwMode="auto">
          <a:xfrm>
            <a:off x="7848600" y="3434984"/>
            <a:ext cx="2971800" cy="915987"/>
          </a:xfrm>
          <a:prstGeom prst="rect">
            <a:avLst/>
          </a:prstGeom>
          <a:noFill/>
          <a:ln w="12700">
            <a:noFill/>
            <a:miter lim="800000"/>
            <a:headEnd/>
            <a:tailEnd/>
          </a:ln>
        </p:spPr>
        <p:txBody>
          <a:bodyPr>
            <a:spAutoFit/>
          </a:bodyPr>
          <a:lstStyle/>
          <a:p>
            <a:r>
              <a:rPr lang="en-US" sz="1800" dirty="0">
                <a:latin typeface="Arial" pitchFamily="34" charset="0"/>
              </a:rPr>
              <a:t>Length needed to transfer all power from one waveguide to the other</a:t>
            </a:r>
          </a:p>
        </p:txBody>
      </p:sp>
      <p:sp>
        <p:nvSpPr>
          <p:cNvPr id="17415" name="Text Box 7"/>
          <p:cNvSpPr txBox="1">
            <a:spLocks noChangeArrowheads="1"/>
          </p:cNvSpPr>
          <p:nvPr/>
        </p:nvSpPr>
        <p:spPr bwMode="auto">
          <a:xfrm>
            <a:off x="1828800" y="5395120"/>
            <a:ext cx="7312025" cy="396875"/>
          </a:xfrm>
          <a:prstGeom prst="rect">
            <a:avLst/>
          </a:prstGeom>
          <a:noFill/>
          <a:ln w="12700">
            <a:noFill/>
            <a:miter lim="800000"/>
            <a:headEnd/>
            <a:tailEnd/>
          </a:ln>
        </p:spPr>
        <p:txBody>
          <a:bodyPr wrap="none">
            <a:spAutoFit/>
          </a:bodyPr>
          <a:lstStyle/>
          <a:p>
            <a:r>
              <a:rPr lang="en-US" sz="2000" dirty="0">
                <a:latin typeface="Arial" pitchFamily="34" charset="0"/>
              </a:rPr>
              <a:t>Calculated power distribution along the length of the waveguide</a:t>
            </a:r>
          </a:p>
        </p:txBody>
      </p:sp>
      <p:sp>
        <p:nvSpPr>
          <p:cNvPr id="17416" name="Text Box 8"/>
          <p:cNvSpPr txBox="1">
            <a:spLocks noChangeArrowheads="1"/>
          </p:cNvSpPr>
          <p:nvPr/>
        </p:nvSpPr>
        <p:spPr bwMode="auto">
          <a:xfrm>
            <a:off x="7543800" y="2098676"/>
            <a:ext cx="2478088" cy="701675"/>
          </a:xfrm>
          <a:prstGeom prst="rect">
            <a:avLst/>
          </a:prstGeom>
          <a:noFill/>
          <a:ln w="12700">
            <a:noFill/>
            <a:miter lim="800000"/>
            <a:headEnd/>
            <a:tailEnd/>
          </a:ln>
        </p:spPr>
        <p:txBody>
          <a:bodyPr>
            <a:spAutoFit/>
          </a:bodyPr>
          <a:lstStyle/>
          <a:p>
            <a:r>
              <a:rPr lang="en-US" sz="2000" dirty="0">
                <a:latin typeface="Arial" pitchFamily="34" charset="0"/>
              </a:rPr>
              <a:t>When </a:t>
            </a:r>
            <a:r>
              <a:rPr lang="en-US" sz="2000" dirty="0" err="1">
                <a:latin typeface="Symbol" pitchFamily="18" charset="2"/>
              </a:rPr>
              <a:t>k</a:t>
            </a:r>
            <a:r>
              <a:rPr lang="en-US" sz="2000" dirty="0" err="1">
                <a:cs typeface="Times New Roman" panose="02020603050405020304" pitchFamily="18" charset="0"/>
              </a:rPr>
              <a:t>z</a:t>
            </a:r>
            <a:r>
              <a:rPr lang="en-US" sz="2000" dirty="0">
                <a:latin typeface="Arial" pitchFamily="34" charset="0"/>
              </a:rPr>
              <a:t>=</a:t>
            </a:r>
            <a:r>
              <a:rPr lang="en-US" sz="2000" dirty="0">
                <a:latin typeface="Symbol" pitchFamily="18" charset="2"/>
              </a:rPr>
              <a:t>p</a:t>
            </a:r>
            <a:r>
              <a:rPr lang="en-US" sz="2000" dirty="0">
                <a:latin typeface="Arial" pitchFamily="34" charset="0"/>
              </a:rPr>
              <a:t>/2 all power is transferred</a:t>
            </a:r>
          </a:p>
        </p:txBody>
      </p:sp>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38</a:t>
            </a:fld>
            <a:endParaRPr lang="en-US" dirty="0"/>
          </a:p>
        </p:txBody>
      </p:sp>
    </p:spTree>
    <p:extLst>
      <p:ext uri="{BB962C8B-B14F-4D97-AF65-F5344CB8AC3E}">
        <p14:creationId xmlns:p14="http://schemas.microsoft.com/office/powerpoint/2010/main" val="3297582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2057400" y="1258888"/>
            <a:ext cx="7810500" cy="1905000"/>
          </a:xfrm>
        </p:spPr>
        <p:txBody>
          <a:bodyPr/>
          <a:lstStyle/>
          <a:p>
            <a:pPr eaLnBrk="1" hangingPunct="1"/>
            <a:r>
              <a:rPr lang="en-US" dirty="0"/>
              <a:t>In the absence of loss the power exchange continues indefinitely </a:t>
            </a:r>
          </a:p>
          <a:p>
            <a:pPr eaLnBrk="1" hangingPunct="1"/>
            <a:r>
              <a:rPr lang="en-US" dirty="0"/>
              <a:t>Coupling between two modes is not symmetric,</a:t>
            </a:r>
            <a:r>
              <a:rPr lang="en-US" dirty="0">
                <a:latin typeface="Symbol" panose="05050102010706020507" pitchFamily="18" charset="2"/>
              </a:rPr>
              <a:t> </a:t>
            </a:r>
            <a:r>
              <a:rPr lang="en-US" dirty="0" err="1">
                <a:latin typeface="Symbol" panose="05050102010706020507" pitchFamily="18" charset="2"/>
              </a:rPr>
              <a:t>k</a:t>
            </a:r>
            <a:r>
              <a:rPr lang="en-US" baseline="-25000" dirty="0" err="1">
                <a:latin typeface="Symbol" panose="05050102010706020507" pitchFamily="18" charset="2"/>
              </a:rPr>
              <a:t>um</a:t>
            </a:r>
            <a:r>
              <a:rPr lang="en-US" dirty="0">
                <a:latin typeface="Symbol" panose="05050102010706020507" pitchFamily="18" charset="2"/>
              </a:rPr>
              <a:t>  </a:t>
            </a:r>
            <a:r>
              <a:rPr lang="en-US" dirty="0">
                <a:latin typeface="Times New Roman" panose="02020603050405020304" pitchFamily="18" charset="0"/>
                <a:cs typeface="Times New Roman" panose="02020603050405020304" pitchFamily="18" charset="0"/>
              </a:rPr>
              <a:t>≠ </a:t>
            </a:r>
            <a:r>
              <a:rPr lang="en-US" dirty="0">
                <a:latin typeface="Symbol" panose="05050102010706020507" pitchFamily="18" charset="2"/>
              </a:rPr>
              <a:t>k</a:t>
            </a:r>
            <a:r>
              <a:rPr lang="en-US" baseline="30000" dirty="0">
                <a:latin typeface="Symbol" panose="05050102010706020507" pitchFamily="18" charset="2"/>
              </a:rPr>
              <a:t>*</a:t>
            </a:r>
            <a:r>
              <a:rPr lang="en-US" baseline="-25000" dirty="0" err="1">
                <a:latin typeface="Symbol" panose="05050102010706020507" pitchFamily="18" charset="2"/>
              </a:rPr>
              <a:t>mn</a:t>
            </a:r>
            <a:r>
              <a:rPr lang="en-US" dirty="0"/>
              <a:t>, unless </a:t>
            </a:r>
            <a:r>
              <a:rPr lang="en-US" dirty="0" err="1">
                <a:latin typeface="Symbol" panose="05050102010706020507" pitchFamily="18" charset="2"/>
              </a:rPr>
              <a:t>b</a:t>
            </a:r>
            <a:r>
              <a:rPr lang="en-US" baseline="-25000" dirty="0" err="1">
                <a:latin typeface="Symbol" panose="05050102010706020507" pitchFamily="18" charset="2"/>
              </a:rPr>
              <a:t>u</a:t>
            </a:r>
            <a:r>
              <a:rPr lang="en-US" dirty="0">
                <a:latin typeface="Symbol" panose="05050102010706020507" pitchFamily="18" charset="2"/>
              </a:rPr>
              <a:t> = </a:t>
            </a:r>
            <a:r>
              <a:rPr lang="en-US" dirty="0" err="1">
                <a:latin typeface="Symbol" panose="05050102010706020507" pitchFamily="18" charset="2"/>
              </a:rPr>
              <a:t>b</a:t>
            </a:r>
            <a:r>
              <a:rPr lang="en-US" baseline="-25000" dirty="0" err="1">
                <a:latin typeface="Symbol" panose="05050102010706020507" pitchFamily="18" charset="2"/>
              </a:rPr>
              <a:t>m</a:t>
            </a:r>
            <a:endParaRPr lang="en-US" baseline="-25000" dirty="0">
              <a:latin typeface="Symbol" panose="05050102010706020507" pitchFamily="18" charset="2"/>
            </a:endParaRPr>
          </a:p>
          <a:p>
            <a:pPr eaLnBrk="1" hangingPunct="1"/>
            <a:r>
              <a:rPr lang="en-US" dirty="0"/>
              <a:t>For synchronous waveguides the coupling is complete</a:t>
            </a:r>
          </a:p>
          <a:p>
            <a:pPr eaLnBrk="1" hangingPunct="1"/>
            <a:r>
              <a:rPr lang="en-US" dirty="0"/>
              <a:t>For asynchronous waveguides complete power transfer does not occur</a:t>
            </a:r>
          </a:p>
          <a:p>
            <a:pPr eaLnBrk="1" hangingPunct="1"/>
            <a:r>
              <a:rPr lang="en-US" dirty="0"/>
              <a:t>For both cases the power transfer is periodic</a:t>
            </a:r>
          </a:p>
        </p:txBody>
      </p:sp>
      <p:sp>
        <p:nvSpPr>
          <p:cNvPr id="18434" name="Rectangle 2"/>
          <p:cNvSpPr>
            <a:spLocks noGrp="1" noChangeArrowheads="1"/>
          </p:cNvSpPr>
          <p:nvPr>
            <p:ph type="title"/>
          </p:nvPr>
        </p:nvSpPr>
        <p:spPr>
          <a:xfrm>
            <a:off x="1905000" y="76200"/>
            <a:ext cx="7158038" cy="666750"/>
          </a:xfrm>
        </p:spPr>
        <p:txBody>
          <a:bodyPr/>
          <a:lstStyle/>
          <a:p>
            <a:pPr eaLnBrk="1" hangingPunct="1"/>
            <a:r>
              <a:rPr lang="en-US"/>
              <a:t>Periodic Exchange of Power</a:t>
            </a:r>
          </a:p>
        </p:txBody>
      </p:sp>
      <p:pic>
        <p:nvPicPr>
          <p:cNvPr id="18436" name="Picture 4" descr="4919E959"/>
          <p:cNvPicPr>
            <a:picLocks noChangeAspect="1" noChangeArrowheads="1"/>
          </p:cNvPicPr>
          <p:nvPr/>
        </p:nvPicPr>
        <p:blipFill>
          <a:blip r:embed="rId3" cstate="print"/>
          <a:srcRect/>
          <a:stretch>
            <a:fillRect/>
          </a:stretch>
        </p:blipFill>
        <p:spPr bwMode="auto">
          <a:xfrm>
            <a:off x="2400300" y="3352800"/>
            <a:ext cx="4038600" cy="2554552"/>
          </a:xfrm>
          <a:prstGeom prst="rect">
            <a:avLst/>
          </a:prstGeom>
          <a:noFill/>
          <a:ln w="9525">
            <a:noFill/>
            <a:miter lim="800000"/>
            <a:headEnd/>
            <a:tailEnd/>
          </a:ln>
        </p:spPr>
      </p:pic>
      <p:sp>
        <p:nvSpPr>
          <p:cNvPr id="18437" name="Text Box 5"/>
          <p:cNvSpPr txBox="1">
            <a:spLocks noChangeArrowheads="1"/>
          </p:cNvSpPr>
          <p:nvPr/>
        </p:nvSpPr>
        <p:spPr bwMode="auto">
          <a:xfrm>
            <a:off x="6858000" y="4728502"/>
            <a:ext cx="2846388" cy="457200"/>
          </a:xfrm>
          <a:prstGeom prst="rect">
            <a:avLst/>
          </a:prstGeom>
          <a:noFill/>
          <a:ln w="12700">
            <a:noFill/>
            <a:miter lim="800000"/>
            <a:headEnd/>
            <a:tailEnd/>
          </a:ln>
        </p:spPr>
        <p:txBody>
          <a:bodyPr wrap="none">
            <a:spAutoFit/>
          </a:bodyPr>
          <a:lstStyle/>
          <a:p>
            <a:r>
              <a:rPr lang="en-US" dirty="0">
                <a:latin typeface="Arial" pitchFamily="34" charset="0"/>
              </a:rPr>
              <a:t>Asynchronous case</a:t>
            </a:r>
          </a:p>
        </p:txBody>
      </p:sp>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39</a:t>
            </a:fld>
            <a:endParaRPr lang="en-US" dirty="0"/>
          </a:p>
        </p:txBody>
      </p:sp>
    </p:spTree>
    <p:extLst>
      <p:ext uri="{BB962C8B-B14F-4D97-AF65-F5344CB8AC3E}">
        <p14:creationId xmlns:p14="http://schemas.microsoft.com/office/powerpoint/2010/main" val="162439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416B88-0BA0-49DE-AD6C-BA741D93E95D}"/>
              </a:ext>
            </a:extLst>
          </p:cNvPr>
          <p:cNvSpPr>
            <a:spLocks noGrp="1"/>
          </p:cNvSpPr>
          <p:nvPr>
            <p:ph type="title"/>
          </p:nvPr>
        </p:nvSpPr>
        <p:spPr/>
        <p:txBody>
          <a:bodyPr/>
          <a:lstStyle/>
          <a:p>
            <a:endParaRPr lang="en-US"/>
          </a:p>
        </p:txBody>
      </p:sp>
      <p:sp>
        <p:nvSpPr>
          <p:cNvPr id="5" name="Footer Placeholder 4">
            <a:extLst>
              <a:ext uri="{FF2B5EF4-FFF2-40B4-BE49-F238E27FC236}">
                <a16:creationId xmlns:a16="http://schemas.microsoft.com/office/drawing/2014/main" id="{93BDD851-D812-48FF-8150-9056921D17AC}"/>
              </a:ext>
            </a:extLst>
          </p:cNvPr>
          <p:cNvSpPr>
            <a:spLocks noGrp="1"/>
          </p:cNvSpPr>
          <p:nvPr>
            <p:ph type="ftr" sz="quarter" idx="10"/>
          </p:nvPr>
        </p:nvSpPr>
        <p:spPr/>
        <p:txBody>
          <a:bodyPr/>
          <a:lstStyle/>
          <a:p>
            <a:r>
              <a:rPr lang="en-US"/>
              <a:t>Georgia Institute of Technology</a:t>
            </a:r>
          </a:p>
        </p:txBody>
      </p:sp>
      <p:sp>
        <p:nvSpPr>
          <p:cNvPr id="6" name="Slide Number Placeholder 5">
            <a:extLst>
              <a:ext uri="{FF2B5EF4-FFF2-40B4-BE49-F238E27FC236}">
                <a16:creationId xmlns:a16="http://schemas.microsoft.com/office/drawing/2014/main" id="{43C81539-53DC-47B1-A90E-F88C9F152EEE}"/>
              </a:ext>
            </a:extLst>
          </p:cNvPr>
          <p:cNvSpPr>
            <a:spLocks noGrp="1"/>
          </p:cNvSpPr>
          <p:nvPr>
            <p:ph type="sldNum" sz="quarter" idx="11"/>
          </p:nvPr>
        </p:nvSpPr>
        <p:spPr/>
        <p:txBody>
          <a:bodyPr/>
          <a:lstStyle/>
          <a:p>
            <a:r>
              <a:rPr lang="en-US"/>
              <a:t>ECE6543 L4     S. E. Ralph      </a:t>
            </a:r>
            <a:fld id="{2AA89EEF-5204-5C4B-B53B-B7AA7FE8B4D0}" type="slidenum">
              <a:rPr lang="en-US" smtClean="0"/>
              <a:pPr/>
              <a:t>4</a:t>
            </a:fld>
            <a:endParaRPr lang="en-US" dirty="0"/>
          </a:p>
        </p:txBody>
      </p:sp>
      <p:sp>
        <p:nvSpPr>
          <p:cNvPr id="9" name="Content Placeholder 7">
            <a:extLst>
              <a:ext uri="{FF2B5EF4-FFF2-40B4-BE49-F238E27FC236}">
                <a16:creationId xmlns:a16="http://schemas.microsoft.com/office/drawing/2014/main" id="{9E079E36-5C14-43A1-ABFD-4EBD45C5C281}"/>
              </a:ext>
            </a:extLst>
          </p:cNvPr>
          <p:cNvSpPr>
            <a:spLocks noGrp="1"/>
          </p:cNvSpPr>
          <p:nvPr>
            <p:ph idx="1"/>
          </p:nvPr>
        </p:nvSpPr>
        <p:spPr>
          <a:xfrm>
            <a:off x="762000" y="1066800"/>
            <a:ext cx="10414000" cy="5105400"/>
          </a:xfrm>
        </p:spPr>
        <p:txBody>
          <a:bodyPr>
            <a:normAutofit/>
          </a:bodyPr>
          <a:lstStyle/>
          <a:p>
            <a:pPr marL="0" indent="0">
              <a:buNone/>
            </a:pPr>
            <a:endParaRPr lang="en-US" dirty="0"/>
          </a:p>
          <a:p>
            <a:pPr marL="0" indent="0">
              <a:lnSpc>
                <a:spcPct val="80000"/>
              </a:lnSpc>
              <a:spcBef>
                <a:spcPts val="1200"/>
              </a:spcBef>
              <a:buClr>
                <a:schemeClr val="tx1"/>
              </a:buClr>
              <a:buSzPct val="100000"/>
              <a:buNone/>
            </a:pPr>
            <a:r>
              <a:rPr lang="en-US" sz="1600" dirty="0"/>
              <a:t>4)  A Gaussian pulse (100ps FWHM) is launched into 80km of SSMF fiber with initial power of +15 dBm.  The central wavelength of the pulse is 1550nm.  State clearly any assumptions.</a:t>
            </a:r>
          </a:p>
          <a:p>
            <a:pPr marL="284163" indent="-284163">
              <a:buNone/>
            </a:pPr>
            <a:endParaRPr lang="en-US" sz="1600" dirty="0"/>
          </a:p>
          <a:p>
            <a:pPr marL="514350" lvl="1" indent="-241300">
              <a:buNone/>
            </a:pPr>
            <a:r>
              <a:rPr lang="en-US" sz="1400" dirty="0"/>
              <a:t>a) If you measure the power at the end of the fiber, what value are you likely to observe? (Answer both in </a:t>
            </a:r>
            <a:r>
              <a:rPr lang="en-US" sz="1400" dirty="0" err="1"/>
              <a:t>mW</a:t>
            </a:r>
            <a:r>
              <a:rPr lang="en-US" sz="1400" dirty="0"/>
              <a:t> and dBm)</a:t>
            </a:r>
          </a:p>
          <a:p>
            <a:pPr marL="514350" lvl="1" indent="-241300">
              <a:buNone/>
            </a:pPr>
            <a:r>
              <a:rPr lang="en-US" sz="1400" dirty="0"/>
              <a:t>b) What is the loss parameter </a:t>
            </a:r>
            <a:r>
              <a:rPr lang="en-US" sz="1400" dirty="0">
                <a:latin typeface="Symbol" panose="05050102010706020507" pitchFamily="18" charset="2"/>
              </a:rPr>
              <a:t>a</a:t>
            </a:r>
            <a:r>
              <a:rPr lang="en-US" sz="1400" dirty="0"/>
              <a:t>?</a:t>
            </a:r>
          </a:p>
          <a:p>
            <a:pPr marL="514350" lvl="1" indent="-241300">
              <a:buNone/>
            </a:pPr>
            <a:r>
              <a:rPr lang="en-US" sz="1400" dirty="0"/>
              <a:t>c) What is the pulse width (FWHM) at the end of the fiber?  </a:t>
            </a:r>
          </a:p>
          <a:p>
            <a:pPr marL="514350" lvl="1" indent="-241300">
              <a:buNone/>
            </a:pPr>
            <a:r>
              <a:rPr lang="en-US" sz="1400" dirty="0"/>
              <a:t>d) At the input to the fiber what is the spectral content (</a:t>
            </a:r>
            <a:r>
              <a:rPr lang="en-US" sz="1400" dirty="0">
                <a:latin typeface="Symbol" panose="05050102010706020507" pitchFamily="18" charset="2"/>
              </a:rPr>
              <a:t> </a:t>
            </a:r>
            <a:r>
              <a:rPr lang="en-US" sz="1400" dirty="0"/>
              <a:t>FWHM ) if the pulse initially unchirped?</a:t>
            </a:r>
          </a:p>
          <a:p>
            <a:pPr marL="514350" lvl="1" indent="-241300">
              <a:buNone/>
            </a:pPr>
            <a:r>
              <a:rPr lang="en-US" sz="1400" dirty="0"/>
              <a:t>e) At the output of the fiber the pulse is chirped.  Is it positively or negatively chirped?  Does this mean the “blues” are ahead of or behind the “reds”?  What is the spectral content (</a:t>
            </a:r>
            <a:r>
              <a:rPr lang="en-US" sz="1400" dirty="0">
                <a:latin typeface="Symbol" panose="05050102010706020507" pitchFamily="18" charset="2"/>
              </a:rPr>
              <a:t> </a:t>
            </a:r>
            <a:r>
              <a:rPr lang="en-US" sz="1400" dirty="0"/>
              <a:t>FWHM )?</a:t>
            </a:r>
          </a:p>
          <a:p>
            <a:pPr marL="514350" lvl="1" indent="-241300">
              <a:buNone/>
            </a:pPr>
            <a:r>
              <a:rPr lang="en-US" sz="1400" dirty="0"/>
              <a:t>f) What is the value of the chirp parameter at the output of the fiber?  Write an expression for the pulse shape which includes the chirp parameter.</a:t>
            </a:r>
          </a:p>
          <a:p>
            <a:pPr marL="514350" lvl="1" indent="-241300">
              <a:buNone/>
            </a:pPr>
            <a:endParaRPr lang="en-US" sz="1400" dirty="0"/>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4E2C75CD-9A2F-4B21-A04C-C099847597EA}"/>
                  </a:ext>
                </a:extLst>
              </p14:cNvPr>
              <p14:cNvContentPartPr/>
              <p14:nvPr/>
            </p14:nvContentPartPr>
            <p14:xfrm>
              <a:off x="4464717" y="3385307"/>
              <a:ext cx="360" cy="360"/>
            </p14:xfrm>
          </p:contentPart>
        </mc:Choice>
        <mc:Fallback xmlns="">
          <p:pic>
            <p:nvPicPr>
              <p:cNvPr id="10" name="Ink 9">
                <a:extLst>
                  <a:ext uri="{FF2B5EF4-FFF2-40B4-BE49-F238E27FC236}">
                    <a16:creationId xmlns:a16="http://schemas.microsoft.com/office/drawing/2014/main" id="{4E2C75CD-9A2F-4B21-A04C-C099847597EA}"/>
                  </a:ext>
                </a:extLst>
              </p:cNvPr>
              <p:cNvPicPr/>
              <p:nvPr/>
            </p:nvPicPr>
            <p:blipFill>
              <a:blip r:embed="rId3"/>
              <a:stretch>
                <a:fillRect/>
              </a:stretch>
            </p:blipFill>
            <p:spPr>
              <a:xfrm>
                <a:off x="4455717" y="3376307"/>
                <a:ext cx="18000" cy="18000"/>
              </a:xfrm>
              <a:prstGeom prst="rect">
                <a:avLst/>
              </a:prstGeom>
            </p:spPr>
          </p:pic>
        </mc:Fallback>
      </mc:AlternateContent>
    </p:spTree>
    <p:extLst>
      <p:ext uri="{BB962C8B-B14F-4D97-AF65-F5344CB8AC3E}">
        <p14:creationId xmlns:p14="http://schemas.microsoft.com/office/powerpoint/2010/main" val="922573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idx="1"/>
          </p:nvPr>
        </p:nvSpPr>
        <p:spPr>
          <a:xfrm>
            <a:off x="1905000" y="3136235"/>
            <a:ext cx="8305800" cy="2883565"/>
          </a:xfrm>
        </p:spPr>
        <p:txBody>
          <a:bodyPr/>
          <a:lstStyle/>
          <a:p>
            <a:pPr eaLnBrk="1" hangingPunct="1"/>
            <a:r>
              <a:rPr lang="en-US" dirty="0"/>
              <a:t>Couplers length depends on the need</a:t>
            </a:r>
          </a:p>
          <a:p>
            <a:pPr lvl="1" eaLnBrk="1" hangingPunct="1"/>
            <a:r>
              <a:rPr lang="en-US" dirty="0"/>
              <a:t>a) complete switching of power from one guide to the other</a:t>
            </a:r>
          </a:p>
          <a:p>
            <a:pPr lvl="1" eaLnBrk="1" hangingPunct="1"/>
            <a:r>
              <a:rPr lang="en-US" dirty="0"/>
              <a:t>b) splitting the power half and half i.e. a 3dB coupler</a:t>
            </a:r>
          </a:p>
          <a:p>
            <a:pPr lvl="1" eaLnBrk="1" hangingPunct="1"/>
            <a:r>
              <a:rPr lang="en-US" dirty="0"/>
              <a:t>Can also create other couplers 10%, 5% etc</a:t>
            </a:r>
          </a:p>
          <a:p>
            <a:pPr lvl="1" eaLnBrk="1" hangingPunct="1"/>
            <a:r>
              <a:rPr lang="en-US" dirty="0"/>
              <a:t>Dynamic coupler made by changing </a:t>
            </a:r>
            <a:r>
              <a:rPr lang="en-US" dirty="0">
                <a:latin typeface="Symbol" pitchFamily="18" charset="2"/>
              </a:rPr>
              <a:t>Db</a:t>
            </a:r>
            <a:r>
              <a:rPr lang="en-US" dirty="0"/>
              <a:t> using electro-optic effect</a:t>
            </a:r>
          </a:p>
          <a:p>
            <a:pPr lvl="1" eaLnBrk="1" hangingPunct="1"/>
            <a:endParaRPr lang="en-US" dirty="0"/>
          </a:p>
          <a:p>
            <a:pPr eaLnBrk="1" hangingPunct="1"/>
            <a:r>
              <a:rPr lang="en-US" dirty="0"/>
              <a:t>NB: there is a relative </a:t>
            </a:r>
            <a:r>
              <a:rPr lang="en-US" b="1" i="1" dirty="0"/>
              <a:t>phase change </a:t>
            </a:r>
            <a:r>
              <a:rPr lang="en-US" dirty="0"/>
              <a:t>between the two outputs and the relative input phase matters</a:t>
            </a:r>
          </a:p>
          <a:p>
            <a:pPr lvl="1" eaLnBrk="1" hangingPunct="1"/>
            <a:r>
              <a:rPr lang="en-US" dirty="0"/>
              <a:t>This impacts how you cascade these devices</a:t>
            </a:r>
          </a:p>
        </p:txBody>
      </p:sp>
      <p:sp>
        <p:nvSpPr>
          <p:cNvPr id="23554" name="Rectangle 2"/>
          <p:cNvSpPr>
            <a:spLocks noGrp="1" noChangeArrowheads="1"/>
          </p:cNvSpPr>
          <p:nvPr>
            <p:ph type="title"/>
          </p:nvPr>
        </p:nvSpPr>
        <p:spPr>
          <a:xfrm>
            <a:off x="1905000" y="76200"/>
            <a:ext cx="7158038" cy="666750"/>
          </a:xfrm>
        </p:spPr>
        <p:txBody>
          <a:bodyPr/>
          <a:lstStyle/>
          <a:p>
            <a:pPr eaLnBrk="1" hangingPunct="1"/>
            <a:r>
              <a:rPr lang="en-US" dirty="0"/>
              <a:t>Optical Couplers</a:t>
            </a:r>
          </a:p>
        </p:txBody>
      </p:sp>
      <p:pic>
        <p:nvPicPr>
          <p:cNvPr id="23556" name="Picture 4" descr="D2FB4F86"/>
          <p:cNvPicPr>
            <a:picLocks noChangeAspect="1" noChangeArrowheads="1"/>
          </p:cNvPicPr>
          <p:nvPr/>
        </p:nvPicPr>
        <p:blipFill>
          <a:blip r:embed="rId3" cstate="print"/>
          <a:srcRect l="2306"/>
          <a:stretch>
            <a:fillRect/>
          </a:stretch>
        </p:blipFill>
        <p:spPr bwMode="auto">
          <a:xfrm>
            <a:off x="3276600" y="1066800"/>
            <a:ext cx="5029200" cy="2039938"/>
          </a:xfrm>
          <a:prstGeom prst="rect">
            <a:avLst/>
          </a:prstGeom>
          <a:noFill/>
          <a:ln w="9525">
            <a:noFill/>
            <a:miter lim="800000"/>
            <a:headEnd/>
            <a:tailEnd/>
          </a:ln>
        </p:spPr>
      </p:pic>
      <p:sp>
        <p:nvSpPr>
          <p:cNvPr id="4" name="Footer Placeholder 3"/>
          <p:cNvSpPr>
            <a:spLocks noGrp="1"/>
          </p:cNvSpPr>
          <p:nvPr>
            <p:ph type="ftr" sz="quarter" idx="10"/>
          </p:nvPr>
        </p:nvSpPr>
        <p:spPr/>
        <p:txBody>
          <a:bodyPr/>
          <a:lstStyle/>
          <a:p>
            <a:r>
              <a:rPr lang="en-US"/>
              <a:t>Georgia Institute of Technology</a:t>
            </a:r>
            <a:endParaRPr lang="en-US" dirty="0"/>
          </a:p>
        </p:txBody>
      </p:sp>
      <p:sp>
        <p:nvSpPr>
          <p:cNvPr id="5" name="Slide Number Placeholder 4"/>
          <p:cNvSpPr>
            <a:spLocks noGrp="1"/>
          </p:cNvSpPr>
          <p:nvPr>
            <p:ph type="sldNum" sz="quarter" idx="11"/>
          </p:nvPr>
        </p:nvSpPr>
        <p:spPr/>
        <p:txBody>
          <a:bodyPr/>
          <a:lstStyle/>
          <a:p>
            <a:r>
              <a:rPr lang="en-US"/>
              <a:t>ECE6543 L4     S. E. Ralph      </a:t>
            </a:r>
            <a:fld id="{2AA89EEF-5204-5C4B-B53B-B7AA7FE8B4D0}" type="slidenum">
              <a:rPr lang="en-US" smtClean="0"/>
              <a:pPr/>
              <a:t>40</a:t>
            </a:fld>
            <a:endParaRPr lang="en-US" dirty="0"/>
          </a:p>
        </p:txBody>
      </p:sp>
    </p:spTree>
    <p:extLst>
      <p:ext uri="{BB962C8B-B14F-4D97-AF65-F5344CB8AC3E}">
        <p14:creationId xmlns:p14="http://schemas.microsoft.com/office/powerpoint/2010/main" val="3574004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1600200" y="152400"/>
            <a:ext cx="8610600" cy="533400"/>
          </a:xfrm>
        </p:spPr>
        <p:txBody>
          <a:bodyPr/>
          <a:lstStyle/>
          <a:p>
            <a:pPr eaLnBrk="1" hangingPunct="1"/>
            <a:r>
              <a:rPr lang="en-US" dirty="0"/>
              <a:t>Optical Signal Control: </a:t>
            </a:r>
            <a:r>
              <a:rPr lang="en-US" sz="2400" dirty="0"/>
              <a:t>Scattering Matrix Representation</a:t>
            </a:r>
          </a:p>
        </p:txBody>
      </p:sp>
      <p:sp>
        <p:nvSpPr>
          <p:cNvPr id="4101" name="Rectangle 3"/>
          <p:cNvSpPr>
            <a:spLocks noGrp="1" noChangeArrowheads="1"/>
          </p:cNvSpPr>
          <p:nvPr>
            <p:ph type="body" sz="half" idx="1"/>
          </p:nvPr>
        </p:nvSpPr>
        <p:spPr>
          <a:xfrm>
            <a:off x="2057400" y="1219200"/>
            <a:ext cx="8153400" cy="1600200"/>
          </a:xfrm>
        </p:spPr>
        <p:txBody>
          <a:bodyPr/>
          <a:lstStyle/>
          <a:p>
            <a:pPr eaLnBrk="1" hangingPunct="1"/>
            <a:r>
              <a:rPr lang="en-US" sz="2000" dirty="0"/>
              <a:t>Optical Hybrids</a:t>
            </a:r>
          </a:p>
          <a:p>
            <a:pPr lvl="1" eaLnBrk="1" hangingPunct="1"/>
            <a:endParaRPr lang="en-US" sz="2000" dirty="0"/>
          </a:p>
        </p:txBody>
      </p:sp>
      <p:grpSp>
        <p:nvGrpSpPr>
          <p:cNvPr id="2" name="Group 45"/>
          <p:cNvGrpSpPr>
            <a:grpSpLocks/>
          </p:cNvGrpSpPr>
          <p:nvPr/>
        </p:nvGrpSpPr>
        <p:grpSpPr bwMode="auto">
          <a:xfrm>
            <a:off x="5181601" y="1600200"/>
            <a:ext cx="3338883" cy="1066800"/>
            <a:chOff x="2295" y="720"/>
            <a:chExt cx="2602" cy="864"/>
          </a:xfrm>
        </p:grpSpPr>
        <p:grpSp>
          <p:nvGrpSpPr>
            <p:cNvPr id="3" name="Group 38"/>
            <p:cNvGrpSpPr>
              <a:grpSpLocks/>
            </p:cNvGrpSpPr>
            <p:nvPr/>
          </p:nvGrpSpPr>
          <p:grpSpPr bwMode="auto">
            <a:xfrm>
              <a:off x="2727" y="720"/>
              <a:ext cx="1632" cy="864"/>
              <a:chOff x="1920" y="2016"/>
              <a:chExt cx="1632" cy="864"/>
            </a:xfrm>
          </p:grpSpPr>
          <p:sp>
            <p:nvSpPr>
              <p:cNvPr id="4108" name="AutoShape 36"/>
              <p:cNvSpPr>
                <a:spLocks noChangeArrowheads="1"/>
              </p:cNvSpPr>
              <p:nvPr/>
            </p:nvSpPr>
            <p:spPr bwMode="auto">
              <a:xfrm rot="5400000">
                <a:off x="2040" y="2088"/>
                <a:ext cx="96" cy="336"/>
              </a:xfrm>
              <a:prstGeom prst="can">
                <a:avLst>
                  <a:gd name="adj" fmla="val 87500"/>
                </a:avLst>
              </a:prstGeom>
              <a:solidFill>
                <a:schemeClr val="accent1"/>
              </a:solidFill>
              <a:ln w="12700">
                <a:solidFill>
                  <a:schemeClr val="tx1"/>
                </a:solidFill>
                <a:round/>
                <a:headEnd/>
                <a:tailEnd/>
              </a:ln>
            </p:spPr>
            <p:txBody>
              <a:bodyPr wrap="none" anchor="ctr"/>
              <a:lstStyle/>
              <a:p>
                <a:endParaRPr lang="en-US"/>
              </a:p>
            </p:txBody>
          </p:sp>
          <p:sp>
            <p:nvSpPr>
              <p:cNvPr id="4109" name="AutoShape 37"/>
              <p:cNvSpPr>
                <a:spLocks noChangeArrowheads="1"/>
              </p:cNvSpPr>
              <p:nvPr/>
            </p:nvSpPr>
            <p:spPr bwMode="auto">
              <a:xfrm rot="5400000">
                <a:off x="2040" y="2424"/>
                <a:ext cx="96" cy="336"/>
              </a:xfrm>
              <a:prstGeom prst="can">
                <a:avLst>
                  <a:gd name="adj" fmla="val 87500"/>
                </a:avLst>
              </a:prstGeom>
              <a:solidFill>
                <a:schemeClr val="accent1"/>
              </a:solidFill>
              <a:ln w="12700">
                <a:solidFill>
                  <a:schemeClr val="tx1"/>
                </a:solidFill>
                <a:round/>
                <a:headEnd/>
                <a:tailEnd/>
              </a:ln>
            </p:spPr>
            <p:txBody>
              <a:bodyPr wrap="none" anchor="ctr"/>
              <a:lstStyle/>
              <a:p>
                <a:endParaRPr lang="en-US"/>
              </a:p>
            </p:txBody>
          </p:sp>
          <p:sp>
            <p:nvSpPr>
              <p:cNvPr id="4110" name="AutoShape 32"/>
              <p:cNvSpPr>
                <a:spLocks noChangeArrowheads="1"/>
              </p:cNvSpPr>
              <p:nvPr/>
            </p:nvSpPr>
            <p:spPr bwMode="auto">
              <a:xfrm>
                <a:off x="2160" y="2016"/>
                <a:ext cx="1104" cy="864"/>
              </a:xfrm>
              <a:prstGeom prst="cube">
                <a:avLst>
                  <a:gd name="adj" fmla="val 10185"/>
                </a:avLst>
              </a:prstGeom>
              <a:solidFill>
                <a:schemeClr val="accent1"/>
              </a:solidFill>
              <a:ln w="12700">
                <a:solidFill>
                  <a:schemeClr val="tx1"/>
                </a:solidFill>
                <a:miter lim="800000"/>
                <a:headEnd/>
                <a:tailEnd/>
              </a:ln>
            </p:spPr>
            <p:txBody>
              <a:bodyPr wrap="none" anchor="ctr"/>
              <a:lstStyle/>
              <a:p>
                <a:endParaRPr lang="en-US"/>
              </a:p>
            </p:txBody>
          </p:sp>
          <p:sp>
            <p:nvSpPr>
              <p:cNvPr id="4111" name="AutoShape 33"/>
              <p:cNvSpPr>
                <a:spLocks noChangeArrowheads="1"/>
              </p:cNvSpPr>
              <p:nvPr/>
            </p:nvSpPr>
            <p:spPr bwMode="auto">
              <a:xfrm rot="5400000">
                <a:off x="3336" y="2088"/>
                <a:ext cx="96" cy="336"/>
              </a:xfrm>
              <a:prstGeom prst="can">
                <a:avLst>
                  <a:gd name="adj" fmla="val 87500"/>
                </a:avLst>
              </a:prstGeom>
              <a:solidFill>
                <a:schemeClr val="accent1"/>
              </a:solidFill>
              <a:ln w="12700">
                <a:solidFill>
                  <a:schemeClr val="tx1"/>
                </a:solidFill>
                <a:round/>
                <a:headEnd/>
                <a:tailEnd/>
              </a:ln>
            </p:spPr>
            <p:txBody>
              <a:bodyPr wrap="none" anchor="ctr"/>
              <a:lstStyle/>
              <a:p>
                <a:endParaRPr lang="en-US"/>
              </a:p>
            </p:txBody>
          </p:sp>
          <p:sp>
            <p:nvSpPr>
              <p:cNvPr id="4112" name="AutoShape 34"/>
              <p:cNvSpPr>
                <a:spLocks noChangeArrowheads="1"/>
              </p:cNvSpPr>
              <p:nvPr/>
            </p:nvSpPr>
            <p:spPr bwMode="auto">
              <a:xfrm rot="5400000">
                <a:off x="3336" y="2424"/>
                <a:ext cx="96" cy="336"/>
              </a:xfrm>
              <a:prstGeom prst="can">
                <a:avLst>
                  <a:gd name="adj" fmla="val 87500"/>
                </a:avLst>
              </a:prstGeom>
              <a:solidFill>
                <a:schemeClr val="accent1"/>
              </a:solidFill>
              <a:ln w="12700">
                <a:solidFill>
                  <a:schemeClr val="tx1"/>
                </a:solidFill>
                <a:round/>
                <a:headEnd/>
                <a:tailEnd/>
              </a:ln>
            </p:spPr>
            <p:txBody>
              <a:bodyPr wrap="none" anchor="ctr"/>
              <a:lstStyle/>
              <a:p>
                <a:endParaRPr lang="en-US"/>
              </a:p>
            </p:txBody>
          </p:sp>
        </p:grpSp>
        <p:sp>
          <p:nvSpPr>
            <p:cNvPr id="4104" name="Text Box 39"/>
            <p:cNvSpPr txBox="1">
              <a:spLocks noChangeArrowheads="1"/>
            </p:cNvSpPr>
            <p:nvPr/>
          </p:nvSpPr>
          <p:spPr bwMode="auto">
            <a:xfrm>
              <a:off x="2295" y="816"/>
              <a:ext cx="531" cy="371"/>
            </a:xfrm>
            <a:prstGeom prst="rect">
              <a:avLst/>
            </a:prstGeom>
            <a:noFill/>
            <a:ln w="12700">
              <a:noFill/>
              <a:miter lim="800000"/>
              <a:headEnd/>
              <a:tailEnd/>
            </a:ln>
          </p:spPr>
          <p:txBody>
            <a:bodyPr wrap="none">
              <a:spAutoFit/>
            </a:bodyPr>
            <a:lstStyle/>
            <a:p>
              <a:pPr algn="l"/>
              <a:r>
                <a:rPr lang="en-US"/>
                <a:t>E</a:t>
              </a:r>
              <a:r>
                <a:rPr lang="en-US" baseline="-25000"/>
                <a:t>1,in</a:t>
              </a:r>
            </a:p>
          </p:txBody>
        </p:sp>
        <p:sp>
          <p:nvSpPr>
            <p:cNvPr id="4105" name="Text Box 40"/>
            <p:cNvSpPr txBox="1">
              <a:spLocks noChangeArrowheads="1"/>
            </p:cNvSpPr>
            <p:nvPr/>
          </p:nvSpPr>
          <p:spPr bwMode="auto">
            <a:xfrm>
              <a:off x="2295" y="1200"/>
              <a:ext cx="535" cy="374"/>
            </a:xfrm>
            <a:prstGeom prst="rect">
              <a:avLst/>
            </a:prstGeom>
            <a:noFill/>
            <a:ln w="12700">
              <a:noFill/>
              <a:miter lim="800000"/>
              <a:headEnd/>
              <a:tailEnd/>
            </a:ln>
          </p:spPr>
          <p:txBody>
            <a:bodyPr wrap="none">
              <a:spAutoFit/>
            </a:bodyPr>
            <a:lstStyle/>
            <a:p>
              <a:pPr algn="l"/>
              <a:r>
                <a:rPr lang="en-US"/>
                <a:t>E</a:t>
              </a:r>
              <a:r>
                <a:rPr lang="en-US" baseline="-25000"/>
                <a:t>2,in</a:t>
              </a:r>
            </a:p>
          </p:txBody>
        </p:sp>
        <p:sp>
          <p:nvSpPr>
            <p:cNvPr id="4106" name="Text Box 41"/>
            <p:cNvSpPr txBox="1">
              <a:spLocks noChangeArrowheads="1"/>
            </p:cNvSpPr>
            <p:nvPr/>
          </p:nvSpPr>
          <p:spPr bwMode="auto">
            <a:xfrm>
              <a:off x="4407" y="1200"/>
              <a:ext cx="490" cy="374"/>
            </a:xfrm>
            <a:prstGeom prst="rect">
              <a:avLst/>
            </a:prstGeom>
            <a:noFill/>
            <a:ln w="12700">
              <a:noFill/>
              <a:miter lim="800000"/>
              <a:headEnd/>
              <a:tailEnd/>
            </a:ln>
          </p:spPr>
          <p:txBody>
            <a:bodyPr wrap="none">
              <a:spAutoFit/>
            </a:bodyPr>
            <a:lstStyle/>
            <a:p>
              <a:pPr algn="l"/>
              <a:r>
                <a:rPr lang="en-US"/>
                <a:t>E</a:t>
              </a:r>
              <a:r>
                <a:rPr lang="en-US" baseline="-25000"/>
                <a:t>2,o</a:t>
              </a:r>
            </a:p>
          </p:txBody>
        </p:sp>
        <p:sp>
          <p:nvSpPr>
            <p:cNvPr id="4107" name="Text Box 42"/>
            <p:cNvSpPr txBox="1">
              <a:spLocks noChangeArrowheads="1"/>
            </p:cNvSpPr>
            <p:nvPr/>
          </p:nvSpPr>
          <p:spPr bwMode="auto">
            <a:xfrm>
              <a:off x="4407" y="768"/>
              <a:ext cx="490" cy="374"/>
            </a:xfrm>
            <a:prstGeom prst="rect">
              <a:avLst/>
            </a:prstGeom>
            <a:noFill/>
            <a:ln w="12700">
              <a:noFill/>
              <a:miter lim="800000"/>
              <a:headEnd/>
              <a:tailEnd/>
            </a:ln>
          </p:spPr>
          <p:txBody>
            <a:bodyPr wrap="none">
              <a:spAutoFit/>
            </a:bodyPr>
            <a:lstStyle/>
            <a:p>
              <a:pPr algn="l"/>
              <a:r>
                <a:rPr lang="en-US"/>
                <a:t>E</a:t>
              </a:r>
              <a:r>
                <a:rPr lang="en-US" baseline="-25000"/>
                <a:t>1,o</a:t>
              </a:r>
            </a:p>
          </p:txBody>
        </p:sp>
      </p:grpSp>
      <p:graphicFrame>
        <p:nvGraphicFramePr>
          <p:cNvPr id="82948" name="Object 4"/>
          <p:cNvGraphicFramePr>
            <a:graphicFrameLocks noChangeAspect="1"/>
          </p:cNvGraphicFramePr>
          <p:nvPr/>
        </p:nvGraphicFramePr>
        <p:xfrm>
          <a:off x="3352800" y="3276601"/>
          <a:ext cx="5054600" cy="1019175"/>
        </p:xfrm>
        <a:graphic>
          <a:graphicData uri="http://schemas.openxmlformats.org/presentationml/2006/ole">
            <mc:AlternateContent xmlns:mc="http://schemas.openxmlformats.org/markup-compatibility/2006">
              <mc:Choice xmlns:v="urn:schemas-microsoft-com:vml" Requires="v">
                <p:oleObj name="Equation" r:id="rId3" imgW="2514600" imgH="507960" progId="Equation.DSMT4">
                  <p:embed/>
                </p:oleObj>
              </mc:Choice>
              <mc:Fallback>
                <p:oleObj name="Equation" r:id="rId3" imgW="2514600" imgH="507960" progId="Equation.DSMT4">
                  <p:embed/>
                  <p:pic>
                    <p:nvPicPr>
                      <p:cNvPr id="8294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276601"/>
                        <a:ext cx="5054600" cy="1019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3"/>
          <p:cNvSpPr txBox="1">
            <a:spLocks noChangeArrowheads="1"/>
          </p:cNvSpPr>
          <p:nvPr/>
        </p:nvSpPr>
        <p:spPr bwMode="auto">
          <a:xfrm>
            <a:off x="1905000" y="4572000"/>
            <a:ext cx="8534400" cy="144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3363" indent="-233363" eaLnBrk="1" hangingPunct="1">
              <a:spcBef>
                <a:spcPct val="20000"/>
              </a:spcBef>
              <a:buClr>
                <a:srgbClr val="CC9900"/>
              </a:buClr>
              <a:buSzPct val="70000"/>
              <a:buFont typeface="Wingdings" pitchFamily="2" charset="2"/>
              <a:buChar char="n"/>
              <a:defRPr/>
            </a:pPr>
            <a:r>
              <a:rPr lang="en-US" sz="2000" kern="0" dirty="0">
                <a:latin typeface="+mn-lt"/>
              </a:rPr>
              <a:t>Where </a:t>
            </a:r>
            <a:r>
              <a:rPr lang="en-US" sz="2000" i="1" kern="0" dirty="0">
                <a:latin typeface="Symbol" panose="05050102010706020507" pitchFamily="18" charset="2"/>
                <a:cs typeface="Times New Roman" pitchFamily="18" charset="0"/>
              </a:rPr>
              <a:t>k</a:t>
            </a:r>
            <a:r>
              <a:rPr lang="en-US" sz="2000" kern="0" dirty="0">
                <a:latin typeface="+mn-lt"/>
              </a:rPr>
              <a:t> is the coupling </a:t>
            </a:r>
            <a:r>
              <a:rPr lang="en-US" sz="2000" dirty="0">
                <a:latin typeface="+mn-lt"/>
                <a:ea typeface="+mn-ea"/>
                <a:cs typeface="+mn-cs"/>
              </a:rPr>
              <a:t>coefficient</a:t>
            </a:r>
          </a:p>
          <a:p>
            <a:pPr marL="233363" indent="-233363" eaLnBrk="1" hangingPunct="1">
              <a:spcBef>
                <a:spcPct val="20000"/>
              </a:spcBef>
              <a:buClr>
                <a:srgbClr val="CC9900"/>
              </a:buClr>
              <a:buSzPct val="70000"/>
              <a:buFont typeface="Wingdings" pitchFamily="2" charset="2"/>
              <a:buChar char="n"/>
              <a:defRPr/>
            </a:pPr>
            <a:r>
              <a:rPr lang="en-US" sz="2000" kern="0" dirty="0">
                <a:latin typeface="+mn-lt"/>
              </a:rPr>
              <a:t>For </a:t>
            </a:r>
            <a:r>
              <a:rPr lang="en-US" sz="2000" i="1" kern="0" dirty="0">
                <a:latin typeface="Symbol" panose="05050102010706020507" pitchFamily="18" charset="2"/>
                <a:cs typeface="Times New Roman" pitchFamily="18" charset="0"/>
              </a:rPr>
              <a:t>k </a:t>
            </a:r>
            <a:r>
              <a:rPr lang="en-US" sz="2000" i="1" kern="0" dirty="0">
                <a:cs typeface="Times New Roman" pitchFamily="18" charset="0"/>
              </a:rPr>
              <a:t>l </a:t>
            </a:r>
            <a:r>
              <a:rPr lang="en-US" sz="2000" kern="0" dirty="0">
                <a:latin typeface="+mn-lt"/>
              </a:rPr>
              <a:t>= </a:t>
            </a:r>
            <a:r>
              <a:rPr lang="en-US" sz="2000" kern="0" dirty="0">
                <a:latin typeface="Symbol" pitchFamily="18" charset="2"/>
              </a:rPr>
              <a:t>p</a:t>
            </a:r>
            <a:r>
              <a:rPr lang="en-US" sz="2000" kern="0" dirty="0">
                <a:latin typeface="+mn-lt"/>
              </a:rPr>
              <a:t>/4 the device is a 3dB </a:t>
            </a:r>
            <a:r>
              <a:rPr lang="en-US" sz="2000" dirty="0">
                <a:latin typeface="+mn-lt"/>
                <a:ea typeface="+mn-ea"/>
                <a:cs typeface="+mn-cs"/>
              </a:rPr>
              <a:t>coupler</a:t>
            </a:r>
          </a:p>
          <a:p>
            <a:pPr marL="1147763" lvl="2" indent="-233363" eaLnBrk="1" hangingPunct="1">
              <a:spcBef>
                <a:spcPct val="20000"/>
              </a:spcBef>
              <a:buSzPct val="70000"/>
              <a:buFont typeface="Arial" pitchFamily="34" charset="0"/>
              <a:buChar char="−"/>
            </a:pPr>
            <a:r>
              <a:rPr lang="en-US" sz="1800" kern="0" dirty="0">
                <a:latin typeface="+mn-lt"/>
                <a:ea typeface="+mn-ea"/>
                <a:cs typeface="+mn-cs"/>
              </a:rPr>
              <a:t>Each term then has magnitude</a:t>
            </a:r>
          </a:p>
          <a:p>
            <a:pPr marL="508000" lvl="1" indent="-174625" eaLnBrk="1" hangingPunct="1">
              <a:spcBef>
                <a:spcPct val="20000"/>
              </a:spcBef>
              <a:buClr>
                <a:schemeClr val="hlink"/>
              </a:buClr>
              <a:buSzPct val="65000"/>
              <a:buFont typeface="Arial" pitchFamily="34" charset="0"/>
              <a:buChar char="–"/>
              <a:defRPr/>
            </a:pPr>
            <a:endParaRPr lang="en-US" sz="2000" kern="0" dirty="0">
              <a:latin typeface="+mn-lt"/>
            </a:endParaRPr>
          </a:p>
        </p:txBody>
      </p:sp>
      <p:graphicFrame>
        <p:nvGraphicFramePr>
          <p:cNvPr id="20" name="Object 19"/>
          <p:cNvGraphicFramePr>
            <a:graphicFrameLocks noChangeAspect="1"/>
          </p:cNvGraphicFramePr>
          <p:nvPr/>
        </p:nvGraphicFramePr>
        <p:xfrm>
          <a:off x="6324600" y="5259029"/>
          <a:ext cx="649942" cy="368300"/>
        </p:xfrm>
        <a:graphic>
          <a:graphicData uri="http://schemas.openxmlformats.org/presentationml/2006/ole">
            <mc:AlternateContent xmlns:mc="http://schemas.openxmlformats.org/markup-compatibility/2006">
              <mc:Choice xmlns:v="urn:schemas-microsoft-com:vml" Requires="v">
                <p:oleObj name="Equation" r:id="rId5" imgW="380880" imgH="215640" progId="Equation.DSMT4">
                  <p:embed/>
                </p:oleObj>
              </mc:Choice>
              <mc:Fallback>
                <p:oleObj name="Equation" r:id="rId5" imgW="380880" imgH="215640" progId="Equation.DSMT4">
                  <p:embed/>
                  <p:pic>
                    <p:nvPicPr>
                      <p:cNvPr id="2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5259029"/>
                        <a:ext cx="649942"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ooter Placeholder 5"/>
          <p:cNvSpPr>
            <a:spLocks noGrp="1"/>
          </p:cNvSpPr>
          <p:nvPr>
            <p:ph type="ftr" sz="quarter" idx="10"/>
          </p:nvPr>
        </p:nvSpPr>
        <p:spPr/>
        <p:txBody>
          <a:bodyPr/>
          <a:lstStyle/>
          <a:p>
            <a:r>
              <a:rPr lang="en-US"/>
              <a:t>Georgia Institute of Technology</a:t>
            </a:r>
            <a:endParaRPr lang="en-US" dirty="0"/>
          </a:p>
        </p:txBody>
      </p:sp>
      <p:sp>
        <p:nvSpPr>
          <p:cNvPr id="7" name="Slide Number Placeholder 6"/>
          <p:cNvSpPr>
            <a:spLocks noGrp="1"/>
          </p:cNvSpPr>
          <p:nvPr>
            <p:ph type="sldNum" sz="quarter" idx="11"/>
          </p:nvPr>
        </p:nvSpPr>
        <p:spPr/>
        <p:txBody>
          <a:bodyPr/>
          <a:lstStyle/>
          <a:p>
            <a:r>
              <a:rPr lang="en-US"/>
              <a:t>ECE6543 L4     S. E. Ralph      </a:t>
            </a:r>
            <a:fld id="{2AA89EEF-5204-5C4B-B53B-B7AA7FE8B4D0}" type="slidenum">
              <a:rPr lang="en-US" smtClean="0"/>
              <a:pPr/>
              <a:t>41</a:t>
            </a:fld>
            <a:endParaRPr lang="en-US" dirty="0"/>
          </a:p>
        </p:txBody>
      </p:sp>
    </p:spTree>
    <p:extLst>
      <p:ext uri="{BB962C8B-B14F-4D97-AF65-F5344CB8AC3E}">
        <p14:creationId xmlns:p14="http://schemas.microsoft.com/office/powerpoint/2010/main" val="2664071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1676400" y="122767"/>
            <a:ext cx="8610600" cy="533400"/>
          </a:xfrm>
        </p:spPr>
        <p:txBody>
          <a:bodyPr/>
          <a:lstStyle/>
          <a:p>
            <a:pPr eaLnBrk="1" hangingPunct="1"/>
            <a:r>
              <a:rPr lang="en-US" dirty="0"/>
              <a:t>Optical Signal Control: </a:t>
            </a:r>
            <a:r>
              <a:rPr lang="en-US" sz="2400" dirty="0"/>
              <a:t>Scattering Matrix Representation</a:t>
            </a:r>
          </a:p>
        </p:txBody>
      </p:sp>
      <p:sp>
        <p:nvSpPr>
          <p:cNvPr id="4101" name="Rectangle 3"/>
          <p:cNvSpPr>
            <a:spLocks noGrp="1" noChangeArrowheads="1"/>
          </p:cNvSpPr>
          <p:nvPr>
            <p:ph type="body" sz="half" idx="1"/>
          </p:nvPr>
        </p:nvSpPr>
        <p:spPr>
          <a:xfrm>
            <a:off x="1676400" y="1219200"/>
            <a:ext cx="8534400" cy="1600200"/>
          </a:xfrm>
        </p:spPr>
        <p:txBody>
          <a:bodyPr/>
          <a:lstStyle/>
          <a:p>
            <a:pPr eaLnBrk="1" hangingPunct="1"/>
            <a:r>
              <a:rPr lang="en-US" sz="2000" dirty="0"/>
              <a:t>Optical Hybrids</a:t>
            </a:r>
          </a:p>
          <a:p>
            <a:pPr lvl="1" eaLnBrk="1" hangingPunct="1"/>
            <a:endParaRPr lang="en-US" sz="2000" dirty="0"/>
          </a:p>
        </p:txBody>
      </p:sp>
      <p:graphicFrame>
        <p:nvGraphicFramePr>
          <p:cNvPr id="4098" name="Object 43"/>
          <p:cNvGraphicFramePr>
            <a:graphicFrameLocks noGrp="1" noChangeAspect="1"/>
          </p:cNvGraphicFramePr>
          <p:nvPr>
            <p:ph sz="quarter" idx="2"/>
          </p:nvPr>
        </p:nvGraphicFramePr>
        <p:xfrm>
          <a:off x="2971800" y="2514600"/>
          <a:ext cx="5976938" cy="2459038"/>
        </p:xfrm>
        <a:graphic>
          <a:graphicData uri="http://schemas.openxmlformats.org/presentationml/2006/ole">
            <mc:AlternateContent xmlns:mc="http://schemas.openxmlformats.org/markup-compatibility/2006">
              <mc:Choice xmlns:v="urn:schemas-microsoft-com:vml" Requires="v">
                <p:oleObj name="Equation" r:id="rId3" imgW="4228920" imgH="1739880" progId="Equation.DSMT4">
                  <p:embed/>
                </p:oleObj>
              </mc:Choice>
              <mc:Fallback>
                <p:oleObj name="Equation" r:id="rId3" imgW="4228920" imgH="1739880" progId="Equation.DSMT4">
                  <p:embed/>
                  <p:pic>
                    <p:nvPicPr>
                      <p:cNvPr id="4098"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514600"/>
                        <a:ext cx="5976938" cy="2459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46"/>
          <p:cNvGraphicFramePr>
            <a:graphicFrameLocks noGrp="1" noChangeAspect="1"/>
          </p:cNvGraphicFramePr>
          <p:nvPr>
            <p:ph sz="quarter" idx="3"/>
            <p:extLst>
              <p:ext uri="{D42A27DB-BD31-4B8C-83A1-F6EECF244321}">
                <p14:modId xmlns:p14="http://schemas.microsoft.com/office/powerpoint/2010/main" val="4206393678"/>
              </p:ext>
            </p:extLst>
          </p:nvPr>
        </p:nvGraphicFramePr>
        <p:xfrm>
          <a:off x="2590800" y="5029200"/>
          <a:ext cx="7239000" cy="1099381"/>
        </p:xfrm>
        <a:graphic>
          <a:graphicData uri="http://schemas.openxmlformats.org/presentationml/2006/ole">
            <mc:AlternateContent xmlns:mc="http://schemas.openxmlformats.org/markup-compatibility/2006">
              <mc:Choice xmlns:v="urn:schemas-microsoft-com:vml" Requires="v">
                <p:oleObj name="Equation" r:id="rId5" imgW="4660560" imgH="863280" progId="Equation.DSMT4">
                  <p:embed/>
                </p:oleObj>
              </mc:Choice>
              <mc:Fallback>
                <p:oleObj name="Equation" r:id="rId5" imgW="4660560" imgH="863280" progId="Equation.DSMT4">
                  <p:embed/>
                  <p:pic>
                    <p:nvPicPr>
                      <p:cNvPr id="4099"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5029200"/>
                        <a:ext cx="7239000" cy="1099381"/>
                      </a:xfrm>
                      <a:prstGeom prst="rect">
                        <a:avLst/>
                      </a:prstGeom>
                      <a:noFill/>
                      <a:ln>
                        <a:noFill/>
                      </a:ln>
                      <a:effectLst/>
                    </p:spPr>
                  </p:pic>
                </p:oleObj>
              </mc:Fallback>
            </mc:AlternateContent>
          </a:graphicData>
        </a:graphic>
      </p:graphicFrame>
      <p:grpSp>
        <p:nvGrpSpPr>
          <p:cNvPr id="2" name="Group 45"/>
          <p:cNvGrpSpPr>
            <a:grpSpLocks/>
          </p:cNvGrpSpPr>
          <p:nvPr/>
        </p:nvGrpSpPr>
        <p:grpSpPr bwMode="auto">
          <a:xfrm>
            <a:off x="6324601" y="1219200"/>
            <a:ext cx="3338883" cy="1066800"/>
            <a:chOff x="2295" y="720"/>
            <a:chExt cx="2602" cy="864"/>
          </a:xfrm>
        </p:grpSpPr>
        <p:grpSp>
          <p:nvGrpSpPr>
            <p:cNvPr id="3" name="Group 38"/>
            <p:cNvGrpSpPr>
              <a:grpSpLocks/>
            </p:cNvGrpSpPr>
            <p:nvPr/>
          </p:nvGrpSpPr>
          <p:grpSpPr bwMode="auto">
            <a:xfrm>
              <a:off x="2727" y="720"/>
              <a:ext cx="1632" cy="864"/>
              <a:chOff x="1920" y="2016"/>
              <a:chExt cx="1632" cy="864"/>
            </a:xfrm>
          </p:grpSpPr>
          <p:sp>
            <p:nvSpPr>
              <p:cNvPr id="4108" name="AutoShape 36"/>
              <p:cNvSpPr>
                <a:spLocks noChangeArrowheads="1"/>
              </p:cNvSpPr>
              <p:nvPr/>
            </p:nvSpPr>
            <p:spPr bwMode="auto">
              <a:xfrm rot="5400000">
                <a:off x="2040" y="2088"/>
                <a:ext cx="96" cy="336"/>
              </a:xfrm>
              <a:prstGeom prst="can">
                <a:avLst>
                  <a:gd name="adj" fmla="val 87500"/>
                </a:avLst>
              </a:prstGeom>
              <a:solidFill>
                <a:schemeClr val="accent1"/>
              </a:solidFill>
              <a:ln w="12700">
                <a:solidFill>
                  <a:schemeClr val="tx1"/>
                </a:solidFill>
                <a:round/>
                <a:headEnd/>
                <a:tailEnd/>
              </a:ln>
            </p:spPr>
            <p:txBody>
              <a:bodyPr wrap="none" anchor="ctr"/>
              <a:lstStyle/>
              <a:p>
                <a:endParaRPr lang="en-US"/>
              </a:p>
            </p:txBody>
          </p:sp>
          <p:sp>
            <p:nvSpPr>
              <p:cNvPr id="4109" name="AutoShape 37"/>
              <p:cNvSpPr>
                <a:spLocks noChangeArrowheads="1"/>
              </p:cNvSpPr>
              <p:nvPr/>
            </p:nvSpPr>
            <p:spPr bwMode="auto">
              <a:xfrm rot="5400000">
                <a:off x="2040" y="2424"/>
                <a:ext cx="96" cy="336"/>
              </a:xfrm>
              <a:prstGeom prst="can">
                <a:avLst>
                  <a:gd name="adj" fmla="val 87500"/>
                </a:avLst>
              </a:prstGeom>
              <a:solidFill>
                <a:schemeClr val="accent1"/>
              </a:solidFill>
              <a:ln w="12700">
                <a:solidFill>
                  <a:schemeClr val="tx1"/>
                </a:solidFill>
                <a:round/>
                <a:headEnd/>
                <a:tailEnd/>
              </a:ln>
            </p:spPr>
            <p:txBody>
              <a:bodyPr wrap="none" anchor="ctr"/>
              <a:lstStyle/>
              <a:p>
                <a:endParaRPr lang="en-US"/>
              </a:p>
            </p:txBody>
          </p:sp>
          <p:sp>
            <p:nvSpPr>
              <p:cNvPr id="4110" name="AutoShape 32"/>
              <p:cNvSpPr>
                <a:spLocks noChangeArrowheads="1"/>
              </p:cNvSpPr>
              <p:nvPr/>
            </p:nvSpPr>
            <p:spPr bwMode="auto">
              <a:xfrm>
                <a:off x="2160" y="2016"/>
                <a:ext cx="1104" cy="864"/>
              </a:xfrm>
              <a:prstGeom prst="cube">
                <a:avLst>
                  <a:gd name="adj" fmla="val 10185"/>
                </a:avLst>
              </a:prstGeom>
              <a:solidFill>
                <a:schemeClr val="accent1"/>
              </a:solidFill>
              <a:ln w="12700">
                <a:solidFill>
                  <a:schemeClr val="tx1"/>
                </a:solidFill>
                <a:miter lim="800000"/>
                <a:headEnd/>
                <a:tailEnd/>
              </a:ln>
            </p:spPr>
            <p:txBody>
              <a:bodyPr wrap="none" anchor="ctr"/>
              <a:lstStyle/>
              <a:p>
                <a:endParaRPr lang="en-US"/>
              </a:p>
            </p:txBody>
          </p:sp>
          <p:sp>
            <p:nvSpPr>
              <p:cNvPr id="4111" name="AutoShape 33"/>
              <p:cNvSpPr>
                <a:spLocks noChangeArrowheads="1"/>
              </p:cNvSpPr>
              <p:nvPr/>
            </p:nvSpPr>
            <p:spPr bwMode="auto">
              <a:xfrm rot="5400000">
                <a:off x="3336" y="2088"/>
                <a:ext cx="96" cy="336"/>
              </a:xfrm>
              <a:prstGeom prst="can">
                <a:avLst>
                  <a:gd name="adj" fmla="val 87500"/>
                </a:avLst>
              </a:prstGeom>
              <a:solidFill>
                <a:schemeClr val="accent1"/>
              </a:solidFill>
              <a:ln w="12700">
                <a:solidFill>
                  <a:schemeClr val="tx1"/>
                </a:solidFill>
                <a:round/>
                <a:headEnd/>
                <a:tailEnd/>
              </a:ln>
            </p:spPr>
            <p:txBody>
              <a:bodyPr wrap="none" anchor="ctr"/>
              <a:lstStyle/>
              <a:p>
                <a:endParaRPr lang="en-US"/>
              </a:p>
            </p:txBody>
          </p:sp>
          <p:sp>
            <p:nvSpPr>
              <p:cNvPr id="4112" name="AutoShape 34"/>
              <p:cNvSpPr>
                <a:spLocks noChangeArrowheads="1"/>
              </p:cNvSpPr>
              <p:nvPr/>
            </p:nvSpPr>
            <p:spPr bwMode="auto">
              <a:xfrm rot="5400000">
                <a:off x="3336" y="2424"/>
                <a:ext cx="96" cy="336"/>
              </a:xfrm>
              <a:prstGeom prst="can">
                <a:avLst>
                  <a:gd name="adj" fmla="val 87500"/>
                </a:avLst>
              </a:prstGeom>
              <a:solidFill>
                <a:schemeClr val="accent1"/>
              </a:solidFill>
              <a:ln w="12700">
                <a:solidFill>
                  <a:schemeClr val="tx1"/>
                </a:solidFill>
                <a:round/>
                <a:headEnd/>
                <a:tailEnd/>
              </a:ln>
            </p:spPr>
            <p:txBody>
              <a:bodyPr wrap="none" anchor="ctr"/>
              <a:lstStyle/>
              <a:p>
                <a:endParaRPr lang="en-US"/>
              </a:p>
            </p:txBody>
          </p:sp>
        </p:grpSp>
        <p:sp>
          <p:nvSpPr>
            <p:cNvPr id="4104" name="Text Box 39"/>
            <p:cNvSpPr txBox="1">
              <a:spLocks noChangeArrowheads="1"/>
            </p:cNvSpPr>
            <p:nvPr/>
          </p:nvSpPr>
          <p:spPr bwMode="auto">
            <a:xfrm>
              <a:off x="2295" y="816"/>
              <a:ext cx="531" cy="371"/>
            </a:xfrm>
            <a:prstGeom prst="rect">
              <a:avLst/>
            </a:prstGeom>
            <a:noFill/>
            <a:ln w="12700">
              <a:noFill/>
              <a:miter lim="800000"/>
              <a:headEnd/>
              <a:tailEnd/>
            </a:ln>
          </p:spPr>
          <p:txBody>
            <a:bodyPr wrap="none">
              <a:spAutoFit/>
            </a:bodyPr>
            <a:lstStyle/>
            <a:p>
              <a:pPr algn="l"/>
              <a:r>
                <a:rPr lang="en-US"/>
                <a:t>E</a:t>
              </a:r>
              <a:r>
                <a:rPr lang="en-US" baseline="-25000"/>
                <a:t>1,in</a:t>
              </a:r>
            </a:p>
          </p:txBody>
        </p:sp>
        <p:sp>
          <p:nvSpPr>
            <p:cNvPr id="4105" name="Text Box 40"/>
            <p:cNvSpPr txBox="1">
              <a:spLocks noChangeArrowheads="1"/>
            </p:cNvSpPr>
            <p:nvPr/>
          </p:nvSpPr>
          <p:spPr bwMode="auto">
            <a:xfrm>
              <a:off x="2295" y="1200"/>
              <a:ext cx="535" cy="374"/>
            </a:xfrm>
            <a:prstGeom prst="rect">
              <a:avLst/>
            </a:prstGeom>
            <a:noFill/>
            <a:ln w="12700">
              <a:noFill/>
              <a:miter lim="800000"/>
              <a:headEnd/>
              <a:tailEnd/>
            </a:ln>
          </p:spPr>
          <p:txBody>
            <a:bodyPr wrap="none">
              <a:spAutoFit/>
            </a:bodyPr>
            <a:lstStyle/>
            <a:p>
              <a:pPr algn="l"/>
              <a:r>
                <a:rPr lang="en-US"/>
                <a:t>E</a:t>
              </a:r>
              <a:r>
                <a:rPr lang="en-US" baseline="-25000"/>
                <a:t>2,in</a:t>
              </a:r>
            </a:p>
          </p:txBody>
        </p:sp>
        <p:sp>
          <p:nvSpPr>
            <p:cNvPr id="4106" name="Text Box 41"/>
            <p:cNvSpPr txBox="1">
              <a:spLocks noChangeArrowheads="1"/>
            </p:cNvSpPr>
            <p:nvPr/>
          </p:nvSpPr>
          <p:spPr bwMode="auto">
            <a:xfrm>
              <a:off x="4407" y="1200"/>
              <a:ext cx="490" cy="374"/>
            </a:xfrm>
            <a:prstGeom prst="rect">
              <a:avLst/>
            </a:prstGeom>
            <a:noFill/>
            <a:ln w="12700">
              <a:noFill/>
              <a:miter lim="800000"/>
              <a:headEnd/>
              <a:tailEnd/>
            </a:ln>
          </p:spPr>
          <p:txBody>
            <a:bodyPr wrap="none">
              <a:spAutoFit/>
            </a:bodyPr>
            <a:lstStyle/>
            <a:p>
              <a:pPr algn="l"/>
              <a:r>
                <a:rPr lang="en-US"/>
                <a:t>E</a:t>
              </a:r>
              <a:r>
                <a:rPr lang="en-US" baseline="-25000"/>
                <a:t>2,o</a:t>
              </a:r>
            </a:p>
          </p:txBody>
        </p:sp>
        <p:sp>
          <p:nvSpPr>
            <p:cNvPr id="4107" name="Text Box 42"/>
            <p:cNvSpPr txBox="1">
              <a:spLocks noChangeArrowheads="1"/>
            </p:cNvSpPr>
            <p:nvPr/>
          </p:nvSpPr>
          <p:spPr bwMode="auto">
            <a:xfrm>
              <a:off x="4407" y="768"/>
              <a:ext cx="490" cy="374"/>
            </a:xfrm>
            <a:prstGeom prst="rect">
              <a:avLst/>
            </a:prstGeom>
            <a:noFill/>
            <a:ln w="12700">
              <a:noFill/>
              <a:miter lim="800000"/>
              <a:headEnd/>
              <a:tailEnd/>
            </a:ln>
          </p:spPr>
          <p:txBody>
            <a:bodyPr wrap="none">
              <a:spAutoFit/>
            </a:bodyPr>
            <a:lstStyle/>
            <a:p>
              <a:pPr algn="l"/>
              <a:r>
                <a:rPr lang="en-US"/>
                <a:t>E</a:t>
              </a:r>
              <a:r>
                <a:rPr lang="en-US" baseline="-25000"/>
                <a:t>1,o</a:t>
              </a:r>
            </a:p>
          </p:txBody>
        </p:sp>
      </p:grpSp>
      <p:sp>
        <p:nvSpPr>
          <p:cNvPr id="6" name="Footer Placeholder 5"/>
          <p:cNvSpPr>
            <a:spLocks noGrp="1"/>
          </p:cNvSpPr>
          <p:nvPr>
            <p:ph type="ftr" sz="quarter" idx="10"/>
          </p:nvPr>
        </p:nvSpPr>
        <p:spPr/>
        <p:txBody>
          <a:bodyPr/>
          <a:lstStyle/>
          <a:p>
            <a:r>
              <a:rPr lang="en-US"/>
              <a:t>Georgia Institute of Technology</a:t>
            </a:r>
            <a:endParaRPr lang="en-US" dirty="0"/>
          </a:p>
        </p:txBody>
      </p:sp>
      <p:sp>
        <p:nvSpPr>
          <p:cNvPr id="7" name="Slide Number Placeholder 6"/>
          <p:cNvSpPr>
            <a:spLocks noGrp="1"/>
          </p:cNvSpPr>
          <p:nvPr>
            <p:ph type="sldNum" sz="quarter" idx="11"/>
          </p:nvPr>
        </p:nvSpPr>
        <p:spPr/>
        <p:txBody>
          <a:bodyPr/>
          <a:lstStyle/>
          <a:p>
            <a:r>
              <a:rPr lang="en-US"/>
              <a:t>ECE6543 L4     S. E. Ralph      </a:t>
            </a:r>
            <a:fld id="{2AA89EEF-5204-5C4B-B53B-B7AA7FE8B4D0}" type="slidenum">
              <a:rPr lang="en-US" smtClean="0"/>
              <a:pPr/>
              <a:t>42</a:t>
            </a:fld>
            <a:endParaRPr lang="en-US" dirty="0"/>
          </a:p>
        </p:txBody>
      </p:sp>
    </p:spTree>
    <p:extLst>
      <p:ext uri="{BB962C8B-B14F-4D97-AF65-F5344CB8AC3E}">
        <p14:creationId xmlns:p14="http://schemas.microsoft.com/office/powerpoint/2010/main" val="166813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Waves Summary</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993665185"/>
              </p:ext>
            </p:extLst>
          </p:nvPr>
        </p:nvGraphicFramePr>
        <p:xfrm>
          <a:off x="3971333" y="4672304"/>
          <a:ext cx="4027928" cy="798042"/>
        </p:xfrm>
        <a:graphic>
          <a:graphicData uri="http://schemas.openxmlformats.org/presentationml/2006/ole">
            <mc:AlternateContent xmlns:mc="http://schemas.openxmlformats.org/markup-compatibility/2006">
              <mc:Choice xmlns:v="urn:schemas-microsoft-com:vml" Requires="v">
                <p:oleObj name="Equation" r:id="rId2" imgW="3416040" imgH="634680" progId="Equation.DSMT4">
                  <p:embed/>
                </p:oleObj>
              </mc:Choice>
              <mc:Fallback>
                <p:oleObj name="Equation" r:id="rId2" imgW="3416040" imgH="634680" progId="Equation.DSMT4">
                  <p:embed/>
                  <p:pic>
                    <p:nvPicPr>
                      <p:cNvPr id="6" name="Object 5"/>
                      <p:cNvPicPr>
                        <a:picLocks noChangeAspect="1" noChangeArrowheads="1"/>
                      </p:cNvPicPr>
                      <p:nvPr/>
                    </p:nvPicPr>
                    <p:blipFill>
                      <a:blip r:embed="rId3"/>
                      <a:srcRect/>
                      <a:stretch>
                        <a:fillRect/>
                      </a:stretch>
                    </p:blipFill>
                    <p:spPr bwMode="black">
                      <a:xfrm>
                        <a:off x="3971333" y="4672304"/>
                        <a:ext cx="4027928" cy="798042"/>
                      </a:xfrm>
                      <a:prstGeom prst="rect">
                        <a:avLst/>
                      </a:prstGeom>
                      <a:noFill/>
                      <a:ln w="15875">
                        <a:solidFill>
                          <a:schemeClr val="tx1"/>
                        </a:solidFill>
                      </a:ln>
                    </p:spPr>
                  </p:pic>
                </p:oleObj>
              </mc:Fallback>
            </mc:AlternateContent>
          </a:graphicData>
        </a:graphic>
      </p:graphicFrame>
      <p:sp>
        <p:nvSpPr>
          <p:cNvPr id="7" name="TextBox 6"/>
          <p:cNvSpPr txBox="1">
            <a:spLocks noChangeArrowheads="1"/>
          </p:cNvSpPr>
          <p:nvPr/>
        </p:nvSpPr>
        <p:spPr bwMode="auto">
          <a:xfrm>
            <a:off x="7726944" y="3783351"/>
            <a:ext cx="3772356" cy="615553"/>
          </a:xfrm>
          <a:prstGeom prst="rect">
            <a:avLst/>
          </a:prstGeom>
          <a:noFill/>
          <a:ln w="222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itchFamily="34" charset="0"/>
                <a:ea typeface="+mn-ea"/>
                <a:cs typeface="+mn-cs"/>
              </a:rPr>
              <a:t>Known as the dispersion relation, i.e. how </a:t>
            </a:r>
            <a:r>
              <a:rPr kumimoji="0" lang="en-US" sz="18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k  (space) relates to </a:t>
            </a:r>
            <a:r>
              <a:rPr kumimoji="0" lang="en-US" sz="1800" b="0" i="1" u="none" strike="noStrike" kern="1200" cap="none" spc="0" normalizeH="0" baseline="0" noProof="0" dirty="0">
                <a:ln>
                  <a:noFill/>
                </a:ln>
                <a:solidFill>
                  <a:srgbClr val="000000"/>
                </a:solidFill>
                <a:effectLst/>
                <a:uLnTx/>
                <a:uFillTx/>
                <a:latin typeface="Symbol" panose="05050102010706020507" pitchFamily="18" charset="2"/>
                <a:ea typeface="+mn-ea"/>
                <a:cs typeface="Times New Roman" panose="02020603050405020304" pitchFamily="18" charset="0"/>
              </a:rPr>
              <a:t>w</a:t>
            </a:r>
            <a:r>
              <a:rPr kumimoji="0" lang="en-US" sz="18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(time) </a:t>
            </a:r>
          </a:p>
        </p:txBody>
      </p:sp>
      <p:graphicFrame>
        <p:nvGraphicFramePr>
          <p:cNvPr id="8" name="Object 7"/>
          <p:cNvGraphicFramePr>
            <a:graphicFrameLocks noChangeAspect="1"/>
          </p:cNvGraphicFramePr>
          <p:nvPr>
            <p:extLst>
              <p:ext uri="{D42A27DB-BD31-4B8C-83A1-F6EECF244321}">
                <p14:modId xmlns:p14="http://schemas.microsoft.com/office/powerpoint/2010/main" val="1139212942"/>
              </p:ext>
            </p:extLst>
          </p:nvPr>
        </p:nvGraphicFramePr>
        <p:xfrm>
          <a:off x="4343400" y="2682020"/>
          <a:ext cx="842962" cy="722313"/>
        </p:xfrm>
        <a:graphic>
          <a:graphicData uri="http://schemas.openxmlformats.org/presentationml/2006/ole">
            <mc:AlternateContent xmlns:mc="http://schemas.openxmlformats.org/markup-compatibility/2006">
              <mc:Choice xmlns:v="urn:schemas-microsoft-com:vml" Requires="v">
                <p:oleObj name="Equation" r:id="rId4" imgW="685800" imgH="558720" progId="Equation.DSMT4">
                  <p:embed/>
                </p:oleObj>
              </mc:Choice>
              <mc:Fallback>
                <p:oleObj name="Equation" r:id="rId4" imgW="685800" imgH="558720" progId="Equation.DSMT4">
                  <p:embed/>
                  <p:pic>
                    <p:nvPicPr>
                      <p:cNvPr id="8" name="Object 7"/>
                      <p:cNvPicPr>
                        <a:picLocks noChangeAspect="1" noChangeArrowheads="1"/>
                      </p:cNvPicPr>
                      <p:nvPr/>
                    </p:nvPicPr>
                    <p:blipFill>
                      <a:blip r:embed="rId5"/>
                      <a:srcRect/>
                      <a:stretch>
                        <a:fillRect/>
                      </a:stretch>
                    </p:blipFill>
                    <p:spPr bwMode="black">
                      <a:xfrm>
                        <a:off x="4343400" y="2682020"/>
                        <a:ext cx="842962" cy="722313"/>
                      </a:xfrm>
                      <a:prstGeom prst="rect">
                        <a:avLst/>
                      </a:prstGeom>
                      <a:noFill/>
                      <a:ln w="15875">
                        <a:solidFill>
                          <a:schemeClr val="tx1"/>
                        </a:solidFill>
                      </a:ln>
                    </p:spPr>
                  </p:pic>
                </p:oleObj>
              </mc:Fallback>
            </mc:AlternateContent>
          </a:graphicData>
        </a:graphic>
      </p:graphicFrame>
      <p:graphicFrame>
        <p:nvGraphicFramePr>
          <p:cNvPr id="10" name="Object 7"/>
          <p:cNvGraphicFramePr>
            <a:graphicFrameLocks noChangeAspect="1"/>
          </p:cNvGraphicFramePr>
          <p:nvPr>
            <p:extLst>
              <p:ext uri="{D42A27DB-BD31-4B8C-83A1-F6EECF244321}">
                <p14:modId xmlns:p14="http://schemas.microsoft.com/office/powerpoint/2010/main" val="59024955"/>
              </p:ext>
            </p:extLst>
          </p:nvPr>
        </p:nvGraphicFramePr>
        <p:xfrm>
          <a:off x="7145337" y="1914127"/>
          <a:ext cx="1008063" cy="334962"/>
        </p:xfrm>
        <a:graphic>
          <a:graphicData uri="http://schemas.openxmlformats.org/presentationml/2006/ole">
            <mc:AlternateContent xmlns:mc="http://schemas.openxmlformats.org/markup-compatibility/2006">
              <mc:Choice xmlns:v="urn:schemas-microsoft-com:vml" Requires="v">
                <p:oleObj name="Equation" r:id="rId6" imgW="838080" imgH="279360" progId="Equation.DSMT4">
                  <p:embed/>
                </p:oleObj>
              </mc:Choice>
              <mc:Fallback>
                <p:oleObj name="Equation" r:id="rId6" imgW="838080" imgH="279360" progId="Equation.DSMT4">
                  <p:embed/>
                  <p:pic>
                    <p:nvPicPr>
                      <p:cNvPr id="10" name="Object 7"/>
                      <p:cNvPicPr>
                        <a:picLocks noChangeAspect="1" noChangeArrowheads="1"/>
                      </p:cNvPicPr>
                      <p:nvPr/>
                    </p:nvPicPr>
                    <p:blipFill>
                      <a:blip r:embed="rId7"/>
                      <a:srcRect/>
                      <a:stretch>
                        <a:fillRect/>
                      </a:stretch>
                    </p:blipFill>
                    <p:spPr bwMode="black">
                      <a:xfrm>
                        <a:off x="7145337" y="1914127"/>
                        <a:ext cx="1008063" cy="33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3370714673"/>
              </p:ext>
            </p:extLst>
          </p:nvPr>
        </p:nvGraphicFramePr>
        <p:xfrm>
          <a:off x="9253521" y="1795789"/>
          <a:ext cx="1046162" cy="647700"/>
        </p:xfrm>
        <a:graphic>
          <a:graphicData uri="http://schemas.openxmlformats.org/presentationml/2006/ole">
            <mc:AlternateContent xmlns:mc="http://schemas.openxmlformats.org/markup-compatibility/2006">
              <mc:Choice xmlns:v="urn:schemas-microsoft-com:vml" Requires="v">
                <p:oleObj name="Equation" r:id="rId8" imgW="901440" imgH="558720" progId="Equation.DSMT4">
                  <p:embed/>
                </p:oleObj>
              </mc:Choice>
              <mc:Fallback>
                <p:oleObj name="Equation" r:id="rId8" imgW="901440" imgH="558720" progId="Equation.DSMT4">
                  <p:embed/>
                  <p:pic>
                    <p:nvPicPr>
                      <p:cNvPr id="11" name="Object 7"/>
                      <p:cNvPicPr>
                        <a:picLocks noChangeAspect="1" noChangeArrowheads="1"/>
                      </p:cNvPicPr>
                      <p:nvPr/>
                    </p:nvPicPr>
                    <p:blipFill>
                      <a:blip r:embed="rId9"/>
                      <a:srcRect/>
                      <a:stretch>
                        <a:fillRect/>
                      </a:stretch>
                    </p:blipFill>
                    <p:spPr bwMode="black">
                      <a:xfrm>
                        <a:off x="9253521" y="1795789"/>
                        <a:ext cx="104616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220938687"/>
              </p:ext>
            </p:extLst>
          </p:nvPr>
        </p:nvGraphicFramePr>
        <p:xfrm>
          <a:off x="4435768" y="5547018"/>
          <a:ext cx="2586037" cy="806450"/>
        </p:xfrm>
        <a:graphic>
          <a:graphicData uri="http://schemas.openxmlformats.org/presentationml/2006/ole">
            <mc:AlternateContent xmlns:mc="http://schemas.openxmlformats.org/markup-compatibility/2006">
              <mc:Choice xmlns:v="urn:schemas-microsoft-com:vml" Requires="v">
                <p:oleObj name="Equation" r:id="rId10" imgW="2082600" imgH="609480" progId="Equation.DSMT4">
                  <p:embed/>
                </p:oleObj>
              </mc:Choice>
              <mc:Fallback>
                <p:oleObj name="Equation" r:id="rId10" imgW="2082600" imgH="609480" progId="Equation.DSMT4">
                  <p:embed/>
                  <p:pic>
                    <p:nvPicPr>
                      <p:cNvPr id="12" name="Object 11"/>
                      <p:cNvPicPr>
                        <a:picLocks noChangeAspect="1" noChangeArrowheads="1"/>
                      </p:cNvPicPr>
                      <p:nvPr/>
                    </p:nvPicPr>
                    <p:blipFill>
                      <a:blip r:embed="rId11"/>
                      <a:srcRect/>
                      <a:stretch>
                        <a:fillRect/>
                      </a:stretch>
                    </p:blipFill>
                    <p:spPr bwMode="black">
                      <a:xfrm>
                        <a:off x="4435768" y="5547018"/>
                        <a:ext cx="2586037" cy="806450"/>
                      </a:xfrm>
                      <a:prstGeom prst="rect">
                        <a:avLst/>
                      </a:prstGeom>
                      <a:noFill/>
                      <a:ln w="15875">
                        <a:solidFill>
                          <a:schemeClr val="tx1"/>
                        </a:solid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76692889"/>
              </p:ext>
            </p:extLst>
          </p:nvPr>
        </p:nvGraphicFramePr>
        <p:xfrm>
          <a:off x="2640105" y="1876355"/>
          <a:ext cx="2969979" cy="392096"/>
        </p:xfrm>
        <a:graphic>
          <a:graphicData uri="http://schemas.openxmlformats.org/presentationml/2006/ole">
            <mc:AlternateContent xmlns:mc="http://schemas.openxmlformats.org/markup-compatibility/2006">
              <mc:Choice xmlns:v="urn:schemas-microsoft-com:vml" Requires="v">
                <p:oleObj name="Equation" r:id="rId12" imgW="2450880" imgH="317160" progId="Equation.DSMT4">
                  <p:embed/>
                </p:oleObj>
              </mc:Choice>
              <mc:Fallback>
                <p:oleObj name="Equation" r:id="rId12" imgW="2450880" imgH="317160" progId="Equation.DSMT4">
                  <p:embed/>
                  <p:pic>
                    <p:nvPicPr>
                      <p:cNvPr id="13" name="Object 12"/>
                      <p:cNvPicPr>
                        <a:picLocks noChangeAspect="1" noChangeArrowheads="1"/>
                      </p:cNvPicPr>
                      <p:nvPr/>
                    </p:nvPicPr>
                    <p:blipFill>
                      <a:blip r:embed="rId13"/>
                      <a:srcRect/>
                      <a:stretch>
                        <a:fillRect/>
                      </a:stretch>
                    </p:blipFill>
                    <p:spPr bwMode="black">
                      <a:xfrm>
                        <a:off x="2640105" y="1876355"/>
                        <a:ext cx="2969979" cy="392096"/>
                      </a:xfrm>
                      <a:prstGeom prst="rect">
                        <a:avLst/>
                      </a:prstGeom>
                      <a:noFill/>
                      <a:ln>
                        <a:noFill/>
                      </a:ln>
                    </p:spPr>
                  </p:pic>
                </p:oleObj>
              </mc:Fallback>
            </mc:AlternateContent>
          </a:graphicData>
        </a:graphic>
      </p:graphicFrame>
      <p:sp>
        <p:nvSpPr>
          <p:cNvPr id="3" name="TextBox 2"/>
          <p:cNvSpPr txBox="1"/>
          <p:nvPr/>
        </p:nvSpPr>
        <p:spPr>
          <a:xfrm>
            <a:off x="477222" y="1781085"/>
            <a:ext cx="981359" cy="338554"/>
          </a:xfrm>
          <a:prstGeom prst="rect">
            <a:avLst/>
          </a:prstGeom>
          <a:noFill/>
        </p:spPr>
        <p:txBody>
          <a:bodyPr wrap="none" rtlCol="0">
            <a:spAutoFit/>
          </a:bodyPr>
          <a:lstStyle/>
          <a:p>
            <a:pPr lvl="0">
              <a:defRPr/>
            </a:pPr>
            <a:r>
              <a:rPr lang="en-US" sz="1600" dirty="0">
                <a:solidFill>
                  <a:srgbClr val="000000"/>
                </a:solidFill>
                <a:latin typeface="Arial"/>
              </a:rPr>
              <a:t>Solution </a:t>
            </a: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TextBox 14"/>
          <p:cNvSpPr txBox="1"/>
          <p:nvPr/>
        </p:nvSpPr>
        <p:spPr>
          <a:xfrm>
            <a:off x="518888" y="2643611"/>
            <a:ext cx="3606206" cy="830997"/>
          </a:xfrm>
          <a:prstGeom prst="rect">
            <a:avLst/>
          </a:prstGeom>
          <a:noFill/>
        </p:spPr>
        <p:txBody>
          <a:bodyPr wrap="square" rtlCol="0">
            <a:spAutoFit/>
          </a:bodyPr>
          <a:lstStyle/>
          <a:p>
            <a:pPr>
              <a:defRPr/>
            </a:pPr>
            <a:r>
              <a:rPr lang="en-US" sz="1600" dirty="0">
                <a:latin typeface="+mn-lt"/>
              </a:rPr>
              <a:t>Examination of constant phase of the argument of the cosine solution yields the phase velocity</a:t>
            </a: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p:txBody>
      </p:sp>
      <p:sp>
        <p:nvSpPr>
          <p:cNvPr id="16" name="TextBox 15"/>
          <p:cNvSpPr txBox="1"/>
          <p:nvPr/>
        </p:nvSpPr>
        <p:spPr>
          <a:xfrm>
            <a:off x="1291931" y="4878450"/>
            <a:ext cx="2518069"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Phase velocity in vacuum</a:t>
            </a:r>
          </a:p>
        </p:txBody>
      </p:sp>
      <p:graphicFrame>
        <p:nvGraphicFramePr>
          <p:cNvPr id="23" name="Object 3"/>
          <p:cNvGraphicFramePr>
            <a:graphicFrameLocks noChangeAspect="1"/>
          </p:cNvGraphicFramePr>
          <p:nvPr>
            <p:extLst>
              <p:ext uri="{D42A27DB-BD31-4B8C-83A1-F6EECF244321}">
                <p14:modId xmlns:p14="http://schemas.microsoft.com/office/powerpoint/2010/main" val="3961958073"/>
              </p:ext>
            </p:extLst>
          </p:nvPr>
        </p:nvGraphicFramePr>
        <p:xfrm>
          <a:off x="4640834" y="915391"/>
          <a:ext cx="1970888" cy="764338"/>
        </p:xfrm>
        <a:graphic>
          <a:graphicData uri="http://schemas.openxmlformats.org/presentationml/2006/ole">
            <mc:AlternateContent xmlns:mc="http://schemas.openxmlformats.org/markup-compatibility/2006">
              <mc:Choice xmlns:v="urn:schemas-microsoft-com:vml" Requires="v">
                <p:oleObj name="Equation" r:id="rId14" imgW="1562040" imgH="609480" progId="Equation.DSMT4">
                  <p:embed/>
                </p:oleObj>
              </mc:Choice>
              <mc:Fallback>
                <p:oleObj name="Equation" r:id="rId14" imgW="1562040" imgH="609480" progId="Equation.DSMT4">
                  <p:embed/>
                  <p:pic>
                    <p:nvPicPr>
                      <p:cNvPr id="757763" name="Object 3"/>
                      <p:cNvPicPr>
                        <a:picLocks noChangeAspect="1" noChangeArrowheads="1"/>
                      </p:cNvPicPr>
                      <p:nvPr/>
                    </p:nvPicPr>
                    <p:blipFill>
                      <a:blip r:embed="rId15"/>
                      <a:srcRect/>
                      <a:stretch>
                        <a:fillRect/>
                      </a:stretch>
                    </p:blipFill>
                    <p:spPr bwMode="black">
                      <a:xfrm>
                        <a:off x="4640834" y="915391"/>
                        <a:ext cx="1970888" cy="764338"/>
                      </a:xfrm>
                      <a:prstGeom prst="rect">
                        <a:avLst/>
                      </a:prstGeom>
                      <a:noFill/>
                      <a:ln>
                        <a:noFill/>
                      </a:ln>
                      <a:effectLst/>
                    </p:spPr>
                  </p:pic>
                </p:oleObj>
              </mc:Fallback>
            </mc:AlternateContent>
          </a:graphicData>
        </a:graphic>
      </p:graphicFrame>
      <p:sp>
        <p:nvSpPr>
          <p:cNvPr id="24" name="TextBox 23"/>
          <p:cNvSpPr txBox="1"/>
          <p:nvPr/>
        </p:nvSpPr>
        <p:spPr>
          <a:xfrm>
            <a:off x="518888" y="1120483"/>
            <a:ext cx="2456506" cy="33855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Wave Equation(1D case)</a:t>
            </a:r>
          </a:p>
        </p:txBody>
      </p:sp>
      <p:graphicFrame>
        <p:nvGraphicFramePr>
          <p:cNvPr id="26" name="Object 25"/>
          <p:cNvGraphicFramePr>
            <a:graphicFrameLocks noChangeAspect="1"/>
          </p:cNvGraphicFramePr>
          <p:nvPr>
            <p:extLst>
              <p:ext uri="{D42A27DB-BD31-4B8C-83A1-F6EECF244321}">
                <p14:modId xmlns:p14="http://schemas.microsoft.com/office/powerpoint/2010/main" val="812415737"/>
              </p:ext>
            </p:extLst>
          </p:nvPr>
        </p:nvGraphicFramePr>
        <p:xfrm>
          <a:off x="3971333" y="3732484"/>
          <a:ext cx="3514909" cy="820522"/>
        </p:xfrm>
        <a:graphic>
          <a:graphicData uri="http://schemas.openxmlformats.org/presentationml/2006/ole">
            <mc:AlternateContent xmlns:mc="http://schemas.openxmlformats.org/markup-compatibility/2006">
              <mc:Choice xmlns:v="urn:schemas-microsoft-com:vml" Requires="v">
                <p:oleObj name="Equation" r:id="rId16" imgW="2857320" imgH="634680" progId="Equation.DSMT4">
                  <p:embed/>
                </p:oleObj>
              </mc:Choice>
              <mc:Fallback>
                <p:oleObj name="Equation" r:id="rId16" imgW="2857320" imgH="634680" progId="Equation.DSMT4">
                  <p:embed/>
                  <p:pic>
                    <p:nvPicPr>
                      <p:cNvPr id="8" name="Object 7"/>
                      <p:cNvPicPr>
                        <a:picLocks noChangeAspect="1" noChangeArrowheads="1"/>
                      </p:cNvPicPr>
                      <p:nvPr/>
                    </p:nvPicPr>
                    <p:blipFill>
                      <a:blip r:embed="rId17"/>
                      <a:srcRect/>
                      <a:stretch>
                        <a:fillRect/>
                      </a:stretch>
                    </p:blipFill>
                    <p:spPr bwMode="black">
                      <a:xfrm>
                        <a:off x="3971333" y="3732484"/>
                        <a:ext cx="3514909" cy="820522"/>
                      </a:xfrm>
                      <a:prstGeom prst="rect">
                        <a:avLst/>
                      </a:prstGeom>
                      <a:noFill/>
                      <a:ln w="15875">
                        <a:solidFill>
                          <a:schemeClr val="tx1"/>
                        </a:solidFill>
                      </a:ln>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239811451"/>
              </p:ext>
            </p:extLst>
          </p:nvPr>
        </p:nvGraphicFramePr>
        <p:xfrm>
          <a:off x="8763000" y="2652855"/>
          <a:ext cx="1109662" cy="804863"/>
        </p:xfrm>
        <a:graphic>
          <a:graphicData uri="http://schemas.openxmlformats.org/presentationml/2006/ole">
            <mc:AlternateContent xmlns:mc="http://schemas.openxmlformats.org/markup-compatibility/2006">
              <mc:Choice xmlns:v="urn:schemas-microsoft-com:vml" Requires="v">
                <p:oleObj name="Equation" r:id="rId18" imgW="901440" imgH="622080" progId="Equation.DSMT4">
                  <p:embed/>
                </p:oleObj>
              </mc:Choice>
              <mc:Fallback>
                <p:oleObj name="Equation" r:id="rId18" imgW="901440" imgH="622080" progId="Equation.DSMT4">
                  <p:embed/>
                  <p:pic>
                    <p:nvPicPr>
                      <p:cNvPr id="26" name="Object 25"/>
                      <p:cNvPicPr>
                        <a:picLocks noChangeAspect="1" noChangeArrowheads="1"/>
                      </p:cNvPicPr>
                      <p:nvPr/>
                    </p:nvPicPr>
                    <p:blipFill>
                      <a:blip r:embed="rId19"/>
                      <a:srcRect/>
                      <a:stretch>
                        <a:fillRect/>
                      </a:stretch>
                    </p:blipFill>
                    <p:spPr bwMode="black">
                      <a:xfrm>
                        <a:off x="8763000" y="2652855"/>
                        <a:ext cx="1109662" cy="804863"/>
                      </a:xfrm>
                      <a:prstGeom prst="rect">
                        <a:avLst/>
                      </a:prstGeom>
                      <a:noFill/>
                      <a:ln w="15875">
                        <a:solidFill>
                          <a:schemeClr val="tx1"/>
                        </a:solidFill>
                      </a:ln>
                    </p:spPr>
                  </p:pic>
                </p:oleObj>
              </mc:Fallback>
            </mc:AlternateContent>
          </a:graphicData>
        </a:graphic>
      </p:graphicFrame>
      <p:sp>
        <p:nvSpPr>
          <p:cNvPr id="28" name="TextBox 27"/>
          <p:cNvSpPr txBox="1"/>
          <p:nvPr/>
        </p:nvSpPr>
        <p:spPr>
          <a:xfrm>
            <a:off x="6253605" y="1893446"/>
            <a:ext cx="742511" cy="338554"/>
          </a:xfrm>
          <a:prstGeom prst="rect">
            <a:avLst/>
          </a:prstGeom>
          <a:noFill/>
        </p:spPr>
        <p:txBody>
          <a:bodyPr wrap="none" rtlCol="0">
            <a:spAutoFit/>
          </a:bodyPr>
          <a:lstStyle/>
          <a:p>
            <a:pPr lvl="0">
              <a:defRPr/>
            </a:pPr>
            <a:r>
              <a:rPr lang="en-US" sz="1600" dirty="0">
                <a:solidFill>
                  <a:srgbClr val="000000"/>
                </a:solidFill>
                <a:latin typeface="Arial"/>
              </a:rPr>
              <a:t>where</a:t>
            </a: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29" name="TextBox 28"/>
          <p:cNvSpPr txBox="1"/>
          <p:nvPr/>
        </p:nvSpPr>
        <p:spPr>
          <a:xfrm>
            <a:off x="5795304" y="2682020"/>
            <a:ext cx="3214912" cy="830997"/>
          </a:xfrm>
          <a:prstGeom prst="rect">
            <a:avLst/>
          </a:prstGeom>
          <a:noFill/>
        </p:spPr>
        <p:txBody>
          <a:bodyPr wrap="square" rtlCol="0">
            <a:spAutoFit/>
          </a:bodyPr>
          <a:lstStyle/>
          <a:p>
            <a:pPr>
              <a:defRPr/>
            </a:pPr>
            <a:r>
              <a:rPr lang="en-US" sz="1600" dirty="0">
                <a:latin typeface="+mn-lt"/>
              </a:rPr>
              <a:t>Examination of the cosine solution in the wave equation shows</a:t>
            </a: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p:txBody>
      </p:sp>
      <p:sp>
        <p:nvSpPr>
          <p:cNvPr id="30" name="TextBox 29"/>
          <p:cNvSpPr txBox="1"/>
          <p:nvPr/>
        </p:nvSpPr>
        <p:spPr>
          <a:xfrm>
            <a:off x="2640104" y="3944353"/>
            <a:ext cx="102026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Thus</a:t>
            </a:r>
          </a:p>
        </p:txBody>
      </p:sp>
      <p:graphicFrame>
        <p:nvGraphicFramePr>
          <p:cNvPr id="5" name="Object 4"/>
          <p:cNvGraphicFramePr>
            <a:graphicFrameLocks noChangeAspect="1"/>
          </p:cNvGraphicFramePr>
          <p:nvPr>
            <p:extLst>
              <p:ext uri="{D42A27DB-BD31-4B8C-83A1-F6EECF244321}">
                <p14:modId xmlns:p14="http://schemas.microsoft.com/office/powerpoint/2010/main" val="3771351820"/>
              </p:ext>
            </p:extLst>
          </p:nvPr>
        </p:nvGraphicFramePr>
        <p:xfrm>
          <a:off x="8388255" y="915510"/>
          <a:ext cx="2160560" cy="406442"/>
        </p:xfrm>
        <a:graphic>
          <a:graphicData uri="http://schemas.openxmlformats.org/presentationml/2006/ole">
            <mc:AlternateContent xmlns:mc="http://schemas.openxmlformats.org/markup-compatibility/2006">
              <mc:Choice xmlns:v="urn:schemas-microsoft-com:vml" Requires="v">
                <p:oleObj name="Equation" r:id="rId20" imgW="1282680" imgH="241200" progId="Equation.DSMT4">
                  <p:embed/>
                </p:oleObj>
              </mc:Choice>
              <mc:Fallback>
                <p:oleObj name="Equation" r:id="rId20" imgW="1282680" imgH="241200" progId="Equation.DSMT4">
                  <p:embed/>
                  <p:pic>
                    <p:nvPicPr>
                      <p:cNvPr id="0" name=""/>
                      <p:cNvPicPr/>
                      <p:nvPr/>
                    </p:nvPicPr>
                    <p:blipFill>
                      <a:blip r:embed="rId21"/>
                      <a:stretch>
                        <a:fillRect/>
                      </a:stretch>
                    </p:blipFill>
                    <p:spPr>
                      <a:xfrm>
                        <a:off x="8388255" y="915510"/>
                        <a:ext cx="2160560" cy="406442"/>
                      </a:xfrm>
                      <a:prstGeom prst="rect">
                        <a:avLst/>
                      </a:prstGeom>
                    </p:spPr>
                  </p:pic>
                </p:oleObj>
              </mc:Fallback>
            </mc:AlternateContent>
          </a:graphicData>
        </a:graphic>
      </p:graphicFrame>
      <p:sp>
        <p:nvSpPr>
          <p:cNvPr id="17" name="TextBox 16"/>
          <p:cNvSpPr txBox="1"/>
          <p:nvPr/>
        </p:nvSpPr>
        <p:spPr>
          <a:xfrm>
            <a:off x="8601951" y="1280630"/>
            <a:ext cx="1733167" cy="338554"/>
          </a:xfrm>
          <a:prstGeom prst="rect">
            <a:avLst/>
          </a:prstGeom>
          <a:noFill/>
        </p:spPr>
        <p:txBody>
          <a:bodyPr wrap="none" rtlCol="0">
            <a:spAutoFit/>
          </a:bodyPr>
          <a:lstStyle/>
          <a:p>
            <a:r>
              <a:rPr lang="en-US" sz="1600" baseline="0" dirty="0">
                <a:latin typeface="+mn-lt"/>
              </a:rPr>
              <a:t>3D with</a:t>
            </a:r>
            <a:r>
              <a:rPr lang="en-US" sz="1600" dirty="0">
                <a:latin typeface="+mn-lt"/>
              </a:rPr>
              <a:t> </a:t>
            </a:r>
            <a:r>
              <a:rPr lang="en-US" sz="1600" i="1" dirty="0">
                <a:latin typeface="Times New Roman" panose="02020603050405020304" pitchFamily="18" charset="0"/>
                <a:cs typeface="Times New Roman" panose="02020603050405020304" pitchFamily="18" charset="0"/>
              </a:rPr>
              <a:t>E </a:t>
            </a:r>
            <a:r>
              <a:rPr lang="en-US" sz="1600" dirty="0">
                <a:latin typeface="+mn-lt"/>
              </a:rPr>
              <a:t>= </a:t>
            </a:r>
            <a:r>
              <a:rPr lang="en-US" sz="1600" i="1" dirty="0">
                <a:latin typeface="Times New Roman" panose="02020603050405020304" pitchFamily="18" charset="0"/>
                <a:cs typeface="Times New Roman" panose="02020603050405020304" pitchFamily="18" charset="0"/>
              </a:rPr>
              <a:t>E </a:t>
            </a:r>
            <a:r>
              <a:rPr lang="en-US" sz="1600" dirty="0" err="1">
                <a:latin typeface="+mn-lt"/>
              </a:rPr>
              <a:t>e</a:t>
            </a:r>
            <a:r>
              <a:rPr lang="en-US" sz="1600" i="1" baseline="30000" dirty="0" err="1">
                <a:latin typeface="+mn-lt"/>
              </a:rPr>
              <a:t>i</a:t>
            </a:r>
            <a:r>
              <a:rPr lang="en-US" sz="1600" i="1" baseline="30000" dirty="0" err="1">
                <a:latin typeface="Symbol" panose="05050102010706020507" pitchFamily="18" charset="2"/>
              </a:rPr>
              <a:t>w</a:t>
            </a:r>
            <a:r>
              <a:rPr lang="en-US" sz="1600" i="1" baseline="30000" dirty="0" err="1">
                <a:latin typeface="+mn-lt"/>
              </a:rPr>
              <a:t>t</a:t>
            </a:r>
            <a:endParaRPr lang="en-US" sz="1600" i="1" baseline="0" dirty="0">
              <a:latin typeface="+mn-lt"/>
            </a:endParaRPr>
          </a:p>
        </p:txBody>
      </p:sp>
      <p:sp>
        <p:nvSpPr>
          <p:cNvPr id="18" name="Rectangle 17"/>
          <p:cNvSpPr/>
          <p:nvPr/>
        </p:nvSpPr>
        <p:spPr>
          <a:xfrm>
            <a:off x="8277474" y="869417"/>
            <a:ext cx="2382122" cy="814361"/>
          </a:xfrm>
          <a:prstGeom prst="rect">
            <a:avLst/>
          </a:prstGeom>
          <a:ln>
            <a:solidFill>
              <a:schemeClr val="tx1"/>
            </a:solidFill>
          </a:ln>
        </p:spPr>
        <p:txBody>
          <a:bodyPr wrap="square" rtlCol="0" anchor="ctr">
            <a:spAutoFit/>
          </a:bodyPr>
          <a:lstStyle/>
          <a:p>
            <a:pPr marL="233363" indent="-233363" algn="ctr" eaLnBrk="1" hangingPunct="1">
              <a:spcBef>
                <a:spcPct val="20000"/>
              </a:spcBef>
              <a:buClr>
                <a:srgbClr val="CC9900"/>
              </a:buClr>
              <a:buSzPct val="70000"/>
              <a:buFont typeface="Wingdings" pitchFamily="2" charset="2"/>
              <a:buChar char="n"/>
            </a:pPr>
            <a:endParaRPr lang="en-US" sz="1600" baseline="0" dirty="0">
              <a:latin typeface="+mn-lt"/>
            </a:endParaRPr>
          </a:p>
        </p:txBody>
      </p:sp>
      <p:sp>
        <p:nvSpPr>
          <p:cNvPr id="14" name="Footer Placeholder 13"/>
          <p:cNvSpPr>
            <a:spLocks noGrp="1"/>
          </p:cNvSpPr>
          <p:nvPr>
            <p:ph type="ftr" sz="quarter" idx="10"/>
          </p:nvPr>
        </p:nvSpPr>
        <p:spPr/>
        <p:txBody>
          <a:bodyPr/>
          <a:lstStyle/>
          <a:p>
            <a:r>
              <a:rPr lang="en-US"/>
              <a:t>Georgia Institute of Technology</a:t>
            </a:r>
            <a:endParaRPr lang="en-US" dirty="0"/>
          </a:p>
        </p:txBody>
      </p:sp>
      <p:sp>
        <p:nvSpPr>
          <p:cNvPr id="19" name="Slide Number Placeholder 18"/>
          <p:cNvSpPr>
            <a:spLocks noGrp="1"/>
          </p:cNvSpPr>
          <p:nvPr>
            <p:ph type="sldNum" sz="quarter" idx="11"/>
          </p:nvPr>
        </p:nvSpPr>
        <p:spPr/>
        <p:txBody>
          <a:bodyPr/>
          <a:lstStyle/>
          <a:p>
            <a:r>
              <a:rPr lang="en-US"/>
              <a:t>ECE6543 L4     S. E. Ralph      </a:t>
            </a:r>
            <a:fld id="{2AA89EEF-5204-5C4B-B53B-B7AA7FE8B4D0}" type="slidenum">
              <a:rPr lang="en-US" smtClean="0"/>
              <a:pPr/>
              <a:t>5</a:t>
            </a:fld>
            <a:endParaRPr lang="en-US" dirty="0"/>
          </a:p>
        </p:txBody>
      </p:sp>
    </p:spTree>
    <p:extLst>
      <p:ext uri="{BB962C8B-B14F-4D97-AF65-F5344CB8AC3E}">
        <p14:creationId xmlns:p14="http://schemas.microsoft.com/office/powerpoint/2010/main" val="3662713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06788" y="4267200"/>
            <a:ext cx="4722808" cy="2271712"/>
          </a:xfrm>
        </p:spPr>
        <p:txBody>
          <a:bodyPr>
            <a:normAutofit/>
          </a:bodyPr>
          <a:lstStyle/>
          <a:p>
            <a:r>
              <a:rPr lang="en-US" sz="1800" dirty="0"/>
              <a:t>Confined structures: Waveguide Modes</a:t>
            </a:r>
          </a:p>
          <a:p>
            <a:pPr marL="457200" lvl="1"/>
            <a:r>
              <a:rPr lang="en-US" sz="1600" dirty="0"/>
              <a:t>For waveguides, the stable condition for a mode requires that the shape of the complex amplitude profile in the transverse dimensions remains exactly constant</a:t>
            </a:r>
          </a:p>
          <a:p>
            <a:pPr marL="457200" lvl="1"/>
            <a:r>
              <a:rPr lang="en-US" sz="1600" dirty="0"/>
              <a:t>For metal waveguides the E-field must be zero at the metal boundary</a:t>
            </a:r>
          </a:p>
          <a:p>
            <a:pPr marL="457200" lvl="1"/>
            <a:endParaRPr lang="en-US" sz="1600" dirty="0"/>
          </a:p>
          <a:p>
            <a:pPr marL="457200" lvl="1"/>
            <a:endParaRPr lang="en-US" sz="1600" dirty="0"/>
          </a:p>
          <a:p>
            <a:pPr lvl="1"/>
            <a:endParaRPr lang="en-US" sz="1800" dirty="0"/>
          </a:p>
        </p:txBody>
      </p:sp>
      <p:sp>
        <p:nvSpPr>
          <p:cNvPr id="2" name="Title 1"/>
          <p:cNvSpPr>
            <a:spLocks noGrp="1"/>
          </p:cNvSpPr>
          <p:nvPr>
            <p:ph type="title"/>
          </p:nvPr>
        </p:nvSpPr>
        <p:spPr/>
        <p:txBody>
          <a:bodyPr/>
          <a:lstStyle/>
          <a:p>
            <a:r>
              <a:rPr lang="en-US" dirty="0"/>
              <a:t>Electromagnetic Modes</a:t>
            </a:r>
          </a:p>
        </p:txBody>
      </p:sp>
      <p:sp>
        <p:nvSpPr>
          <p:cNvPr id="4" name="Rectangle 3"/>
          <p:cNvSpPr/>
          <p:nvPr/>
        </p:nvSpPr>
        <p:spPr>
          <a:xfrm>
            <a:off x="381000" y="865400"/>
            <a:ext cx="11283874" cy="707886"/>
          </a:xfrm>
          <a:prstGeom prst="rect">
            <a:avLst/>
          </a:prstGeom>
        </p:spPr>
        <p:txBody>
          <a:bodyPr wrap="square">
            <a:spAutoFit/>
          </a:bodyPr>
          <a:lstStyle/>
          <a:p>
            <a:pPr marL="977900" indent="-977900">
              <a:buNone/>
            </a:pPr>
            <a:r>
              <a:rPr lang="en-US" sz="2000" b="1" i="1" dirty="0"/>
              <a:t>MODES:</a:t>
            </a:r>
            <a:r>
              <a:rPr lang="en-US" sz="2000" i="1" dirty="0"/>
              <a:t> Stable electric field distributions in waveguides, optical resonators or in free space that satisfy Maxwell’s equations and boundary conditions</a:t>
            </a:r>
          </a:p>
        </p:txBody>
      </p:sp>
      <p:sp>
        <p:nvSpPr>
          <p:cNvPr id="6" name="Footer Placeholder 5"/>
          <p:cNvSpPr>
            <a:spLocks noGrp="1"/>
          </p:cNvSpPr>
          <p:nvPr>
            <p:ph type="ftr" sz="quarter" idx="10"/>
          </p:nvPr>
        </p:nvSpPr>
        <p:spPr/>
        <p:txBody>
          <a:bodyPr/>
          <a:lstStyle/>
          <a:p>
            <a:r>
              <a:rPr lang="en-US"/>
              <a:t>Georgia Institute of Technology</a:t>
            </a:r>
            <a:endParaRPr lang="en-US" dirty="0"/>
          </a:p>
        </p:txBody>
      </p:sp>
      <p:sp>
        <p:nvSpPr>
          <p:cNvPr id="8" name="Slide Number Placeholder 7"/>
          <p:cNvSpPr>
            <a:spLocks noGrp="1"/>
          </p:cNvSpPr>
          <p:nvPr>
            <p:ph type="sldNum" sz="quarter" idx="11"/>
          </p:nvPr>
        </p:nvSpPr>
        <p:spPr/>
        <p:txBody>
          <a:bodyPr/>
          <a:lstStyle/>
          <a:p>
            <a:r>
              <a:rPr lang="en-US"/>
              <a:t>ECE6543 L4     S. E. Ralph      </a:t>
            </a:r>
            <a:fld id="{2AA89EEF-5204-5C4B-B53B-B7AA7FE8B4D0}" type="slidenum">
              <a:rPr lang="en-US" smtClean="0"/>
              <a:pPr/>
              <a:t>6</a:t>
            </a:fld>
            <a:endParaRPr lang="en-US" dirty="0"/>
          </a:p>
        </p:txBody>
      </p:sp>
      <p:pic>
        <p:nvPicPr>
          <p:cNvPr id="15" name="Picture 14"/>
          <p:cNvPicPr>
            <a:picLocks noChangeAspect="1"/>
          </p:cNvPicPr>
          <p:nvPr/>
        </p:nvPicPr>
        <p:blipFill rotWithShape="1">
          <a:blip r:embed="rId2"/>
          <a:srcRect l="20444" r="27998"/>
          <a:stretch/>
        </p:blipFill>
        <p:spPr>
          <a:xfrm>
            <a:off x="8861612" y="1981200"/>
            <a:ext cx="2651760" cy="4283273"/>
          </a:xfrm>
          <a:prstGeom prst="rect">
            <a:avLst/>
          </a:prstGeom>
        </p:spPr>
      </p:pic>
      <p:sp>
        <p:nvSpPr>
          <p:cNvPr id="21" name="TextBox 20"/>
          <p:cNvSpPr txBox="1"/>
          <p:nvPr/>
        </p:nvSpPr>
        <p:spPr>
          <a:xfrm>
            <a:off x="6861003" y="5917404"/>
            <a:ext cx="1760803" cy="338554"/>
          </a:xfrm>
          <a:prstGeom prst="rect">
            <a:avLst/>
          </a:prstGeom>
          <a:solidFill>
            <a:srgbClr val="000066"/>
          </a:solidFill>
        </p:spPr>
        <p:txBody>
          <a:bodyPr wrap="none" rtlCol="0">
            <a:spAutoFit/>
          </a:bodyPr>
          <a:lstStyle/>
          <a:p>
            <a:r>
              <a:rPr lang="en-US" sz="1600" baseline="0" dirty="0">
                <a:solidFill>
                  <a:schemeClr val="bg1"/>
                </a:solidFill>
                <a:latin typeface="+mn-lt"/>
              </a:rPr>
              <a:t>Metal Waveguide</a:t>
            </a:r>
          </a:p>
        </p:txBody>
      </p:sp>
      <p:sp>
        <p:nvSpPr>
          <p:cNvPr id="14" name="Rectangle 13"/>
          <p:cNvSpPr/>
          <p:nvPr/>
        </p:nvSpPr>
        <p:spPr>
          <a:xfrm>
            <a:off x="381000" y="1564729"/>
            <a:ext cx="10591800" cy="646331"/>
          </a:xfrm>
          <a:prstGeom prst="rect">
            <a:avLst/>
          </a:prstGeom>
        </p:spPr>
        <p:txBody>
          <a:bodyPr wrap="square">
            <a:spAutoFit/>
          </a:bodyPr>
          <a:lstStyle/>
          <a:p>
            <a:pPr marL="2171700" indent="-2171700"/>
            <a:r>
              <a:rPr lang="en-US" sz="1800" b="1" i="1" dirty="0">
                <a:latin typeface="Times New Roman" panose="02020603050405020304" pitchFamily="18" charset="0"/>
                <a:cs typeface="Times New Roman" panose="02020603050405020304" pitchFamily="18" charset="0"/>
              </a:rPr>
              <a:t>WAVEGUIDE MODES: </a:t>
            </a:r>
            <a:r>
              <a:rPr lang="en-US" sz="1800" i="1" dirty="0">
                <a:latin typeface="Times New Roman" panose="02020603050405020304" pitchFamily="18" charset="0"/>
                <a:cs typeface="Times New Roman" panose="02020603050405020304" pitchFamily="18" charset="0"/>
              </a:rPr>
              <a:t>Solution of the wave equation that satisfies the boundary conditions and has a spatial distribution does not change with propagation</a:t>
            </a:r>
          </a:p>
        </p:txBody>
      </p:sp>
      <p:pic>
        <p:nvPicPr>
          <p:cNvPr id="7" name="Picture 6" descr="A close up of a map&#10;&#10;Description automatically generated">
            <a:extLst>
              <a:ext uri="{FF2B5EF4-FFF2-40B4-BE49-F238E27FC236}">
                <a16:creationId xmlns:a16="http://schemas.microsoft.com/office/drawing/2014/main" id="{FAB19791-A9D2-4978-AE7B-EDA2C75DE80B}"/>
              </a:ext>
            </a:extLst>
          </p:cNvPr>
          <p:cNvPicPr>
            <a:picLocks noChangeAspect="1"/>
          </p:cNvPicPr>
          <p:nvPr/>
        </p:nvPicPr>
        <p:blipFill>
          <a:blip r:embed="rId3"/>
          <a:stretch>
            <a:fillRect/>
          </a:stretch>
        </p:blipFill>
        <p:spPr>
          <a:xfrm>
            <a:off x="5540950" y="2505968"/>
            <a:ext cx="3276600" cy="2958042"/>
          </a:xfrm>
          <a:prstGeom prst="rect">
            <a:avLst/>
          </a:prstGeom>
        </p:spPr>
      </p:pic>
      <p:sp>
        <p:nvSpPr>
          <p:cNvPr id="9" name="TextBox 8">
            <a:extLst>
              <a:ext uri="{FF2B5EF4-FFF2-40B4-BE49-F238E27FC236}">
                <a16:creationId xmlns:a16="http://schemas.microsoft.com/office/drawing/2014/main" id="{D3E74637-56C5-4F31-B21D-B71A667C2905}"/>
              </a:ext>
            </a:extLst>
          </p:cNvPr>
          <p:cNvSpPr txBox="1"/>
          <p:nvPr/>
        </p:nvSpPr>
        <p:spPr>
          <a:xfrm>
            <a:off x="762000" y="3031513"/>
            <a:ext cx="4565673" cy="338554"/>
          </a:xfrm>
          <a:prstGeom prst="rect">
            <a:avLst/>
          </a:prstGeom>
          <a:noFill/>
        </p:spPr>
        <p:txBody>
          <a:bodyPr wrap="none" rtlCol="0">
            <a:spAutoFit/>
          </a:bodyPr>
          <a:lstStyle/>
          <a:p>
            <a:r>
              <a:rPr lang="en-US" sz="1600" baseline="0" dirty="0">
                <a:latin typeface="+mn-lt"/>
              </a:rPr>
              <a:t>Normal E-field starts and terminates with charge</a:t>
            </a:r>
          </a:p>
        </p:txBody>
      </p:sp>
      <p:cxnSp>
        <p:nvCxnSpPr>
          <p:cNvPr id="11" name="Straight Arrow Connector 10">
            <a:extLst>
              <a:ext uri="{FF2B5EF4-FFF2-40B4-BE49-F238E27FC236}">
                <a16:creationId xmlns:a16="http://schemas.microsoft.com/office/drawing/2014/main" id="{9335034D-4CDA-4938-8473-0E74E31D09E9}"/>
              </a:ext>
            </a:extLst>
          </p:cNvPr>
          <p:cNvCxnSpPr>
            <a:cxnSpLocks/>
            <a:stCxn id="9" idx="3"/>
          </p:cNvCxnSpPr>
          <p:nvPr/>
        </p:nvCxnSpPr>
        <p:spPr bwMode="auto">
          <a:xfrm>
            <a:off x="5327673" y="3200790"/>
            <a:ext cx="768327" cy="38417"/>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2" name="TextBox 11">
            <a:extLst>
              <a:ext uri="{FF2B5EF4-FFF2-40B4-BE49-F238E27FC236}">
                <a16:creationId xmlns:a16="http://schemas.microsoft.com/office/drawing/2014/main" id="{6B4E86D8-0FB5-41A9-A293-876CDAF855AB}"/>
              </a:ext>
            </a:extLst>
          </p:cNvPr>
          <p:cNvSpPr txBox="1"/>
          <p:nvPr/>
        </p:nvSpPr>
        <p:spPr>
          <a:xfrm>
            <a:off x="1649456" y="3626264"/>
            <a:ext cx="3605154" cy="338554"/>
          </a:xfrm>
          <a:prstGeom prst="rect">
            <a:avLst/>
          </a:prstGeom>
          <a:noFill/>
        </p:spPr>
        <p:txBody>
          <a:bodyPr wrap="none" rtlCol="0">
            <a:spAutoFit/>
          </a:bodyPr>
          <a:lstStyle/>
          <a:p>
            <a:r>
              <a:rPr lang="en-US" sz="1600" dirty="0">
                <a:latin typeface="+mn-lt"/>
              </a:rPr>
              <a:t>Tangential E-field is zero at conductor</a:t>
            </a:r>
            <a:endParaRPr lang="en-US" sz="1600" baseline="0" dirty="0">
              <a:latin typeface="+mn-lt"/>
            </a:endParaRPr>
          </a:p>
        </p:txBody>
      </p:sp>
      <p:cxnSp>
        <p:nvCxnSpPr>
          <p:cNvPr id="20" name="Straight Arrow Connector 19">
            <a:extLst>
              <a:ext uri="{FF2B5EF4-FFF2-40B4-BE49-F238E27FC236}">
                <a16:creationId xmlns:a16="http://schemas.microsoft.com/office/drawing/2014/main" id="{CEEBDFB2-CBE4-4386-9891-08C13AF8EEEE}"/>
              </a:ext>
            </a:extLst>
          </p:cNvPr>
          <p:cNvCxnSpPr>
            <a:cxnSpLocks/>
            <a:stCxn id="12" idx="3"/>
          </p:cNvCxnSpPr>
          <p:nvPr/>
        </p:nvCxnSpPr>
        <p:spPr bwMode="auto">
          <a:xfrm flipV="1">
            <a:off x="5254610" y="3681645"/>
            <a:ext cx="768327" cy="11389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4253373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 Classification</a:t>
            </a:r>
          </a:p>
        </p:txBody>
      </p:sp>
      <p:sp>
        <p:nvSpPr>
          <p:cNvPr id="3" name="Text Placeholder 2"/>
          <p:cNvSpPr>
            <a:spLocks noGrp="1"/>
          </p:cNvSpPr>
          <p:nvPr>
            <p:ph type="body" sz="half" idx="1"/>
          </p:nvPr>
        </p:nvSpPr>
        <p:spPr>
          <a:xfrm>
            <a:off x="698499" y="1144588"/>
            <a:ext cx="5359400" cy="4875212"/>
          </a:xfrm>
        </p:spPr>
        <p:txBody>
          <a:bodyPr>
            <a:normAutofit/>
          </a:bodyPr>
          <a:lstStyle/>
          <a:p>
            <a:r>
              <a:rPr lang="en-US" dirty="0"/>
              <a:t>Transverse electromagnetic (TEM) modes</a:t>
            </a:r>
          </a:p>
          <a:p>
            <a:pPr lvl="1">
              <a:spcBef>
                <a:spcPts val="0"/>
              </a:spcBef>
            </a:pPr>
            <a:r>
              <a:rPr lang="en-US" dirty="0"/>
              <a:t>Neither electric nor magnetic field in the direction of propagation</a:t>
            </a:r>
          </a:p>
          <a:p>
            <a:pPr>
              <a:spcBef>
                <a:spcPts val="600"/>
              </a:spcBef>
            </a:pPr>
            <a:r>
              <a:rPr lang="en-US" dirty="0"/>
              <a:t>Transverse electric (TE) modes</a:t>
            </a:r>
          </a:p>
          <a:p>
            <a:pPr lvl="1">
              <a:spcBef>
                <a:spcPts val="0"/>
              </a:spcBef>
            </a:pPr>
            <a:r>
              <a:rPr lang="en-US" dirty="0"/>
              <a:t>No electric field in the direction of propagation. These are sometimes called H modes because there is only a magnetic field along the direction of propagation (H is the conventional symbol for magnetic field)</a:t>
            </a:r>
          </a:p>
          <a:p>
            <a:pPr>
              <a:spcBef>
                <a:spcPts val="600"/>
              </a:spcBef>
            </a:pPr>
            <a:r>
              <a:rPr lang="en-US" dirty="0"/>
              <a:t>Transverse magnetic (TM) modes</a:t>
            </a:r>
          </a:p>
          <a:p>
            <a:pPr lvl="1">
              <a:spcBef>
                <a:spcPts val="0"/>
              </a:spcBef>
            </a:pPr>
            <a:r>
              <a:rPr lang="en-US" dirty="0"/>
              <a:t> No magnetic field in the direction of propagation. These are sometimes called E modes because there is only an electric field along the direction of propagation</a:t>
            </a:r>
          </a:p>
          <a:p>
            <a:pPr>
              <a:spcBef>
                <a:spcPts val="600"/>
              </a:spcBef>
            </a:pPr>
            <a:r>
              <a:rPr lang="en-US" dirty="0"/>
              <a:t>Hybrid modes</a:t>
            </a:r>
          </a:p>
          <a:p>
            <a:pPr lvl="1">
              <a:spcBef>
                <a:spcPts val="0"/>
              </a:spcBef>
            </a:pPr>
            <a:r>
              <a:rPr lang="en-US" dirty="0"/>
              <a:t>Non-zero electric and magnetic fields in the direction of propagation</a:t>
            </a:r>
          </a:p>
        </p:txBody>
      </p:sp>
      <p:sp>
        <p:nvSpPr>
          <p:cNvPr id="5" name="Footer Placeholder 4"/>
          <p:cNvSpPr>
            <a:spLocks noGrp="1"/>
          </p:cNvSpPr>
          <p:nvPr>
            <p:ph type="ftr" sz="quarter" idx="10"/>
          </p:nvPr>
        </p:nvSpPr>
        <p:spPr/>
        <p:txBody>
          <a:bodyPr/>
          <a:lstStyle/>
          <a:p>
            <a:r>
              <a:rPr lang="en-US"/>
              <a:t>Georgia Institute of Technology</a:t>
            </a:r>
          </a:p>
        </p:txBody>
      </p:sp>
      <p:sp>
        <p:nvSpPr>
          <p:cNvPr id="6" name="Slide Number Placeholder 5"/>
          <p:cNvSpPr>
            <a:spLocks noGrp="1"/>
          </p:cNvSpPr>
          <p:nvPr>
            <p:ph type="sldNum" sz="quarter" idx="11"/>
          </p:nvPr>
        </p:nvSpPr>
        <p:spPr/>
        <p:txBody>
          <a:bodyPr/>
          <a:lstStyle/>
          <a:p>
            <a:r>
              <a:rPr lang="en-US"/>
              <a:t>ECE6543 L4     S. E. Ralph      </a:t>
            </a:r>
            <a:fld id="{2AA89EEF-5204-5C4B-B53B-B7AA7FE8B4D0}" type="slidenum">
              <a:rPr lang="en-US" smtClean="0"/>
              <a:pPr/>
              <a:t>7</a:t>
            </a:fld>
            <a:endParaRPr lang="en-US" dirty="0"/>
          </a:p>
        </p:txBody>
      </p:sp>
      <p:sp>
        <p:nvSpPr>
          <p:cNvPr id="9" name="Rectangle 8"/>
          <p:cNvSpPr/>
          <p:nvPr/>
        </p:nvSpPr>
        <p:spPr>
          <a:xfrm>
            <a:off x="6477000" y="5402582"/>
            <a:ext cx="5130572" cy="369332"/>
          </a:xfrm>
          <a:prstGeom prst="rect">
            <a:avLst/>
          </a:prstGeom>
        </p:spPr>
        <p:txBody>
          <a:bodyPr wrap="none">
            <a:spAutoFit/>
          </a:bodyPr>
          <a:lstStyle/>
          <a:p>
            <a:r>
              <a:rPr lang="en-US" sz="1800" dirty="0">
                <a:latin typeface="+mn-lt"/>
              </a:rPr>
              <a:t>Rectangular transverse mode patterns TEM(</a:t>
            </a:r>
            <a:r>
              <a:rPr lang="en-US" sz="1800" dirty="0" err="1">
                <a:latin typeface="+mn-lt"/>
              </a:rPr>
              <a:t>mn</a:t>
            </a:r>
            <a:r>
              <a:rPr lang="en-US" sz="1800" dirty="0">
                <a:latin typeface="+mn-lt"/>
              </a:rPr>
              <a:t>)</a:t>
            </a:r>
          </a:p>
        </p:txBody>
      </p:sp>
      <p:pic>
        <p:nvPicPr>
          <p:cNvPr id="10" name="Picture 9"/>
          <p:cNvPicPr>
            <a:picLocks noChangeAspect="1"/>
          </p:cNvPicPr>
          <p:nvPr/>
        </p:nvPicPr>
        <p:blipFill>
          <a:blip r:embed="rId2"/>
          <a:stretch>
            <a:fillRect/>
          </a:stretch>
        </p:blipFill>
        <p:spPr>
          <a:xfrm>
            <a:off x="6086475" y="1516897"/>
            <a:ext cx="5715000" cy="3733800"/>
          </a:xfrm>
          <a:prstGeom prst="rect">
            <a:avLst/>
          </a:prstGeom>
        </p:spPr>
      </p:pic>
    </p:spTree>
    <p:extLst>
      <p:ext uri="{BB962C8B-B14F-4D97-AF65-F5344CB8AC3E}">
        <p14:creationId xmlns:p14="http://schemas.microsoft.com/office/powerpoint/2010/main" val="1448558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06392" y="3044439"/>
            <a:ext cx="4722808" cy="3012017"/>
          </a:xfrm>
        </p:spPr>
        <p:txBody>
          <a:bodyPr>
            <a:normAutofit/>
          </a:bodyPr>
          <a:lstStyle/>
          <a:p>
            <a:r>
              <a:rPr lang="en-US" sz="1800" dirty="0"/>
              <a:t>Confined structures: Waveguide Modes</a:t>
            </a:r>
          </a:p>
          <a:p>
            <a:pPr marL="457200" lvl="1"/>
            <a:r>
              <a:rPr lang="en-US" sz="1600" dirty="0"/>
              <a:t>For waveguides, the stable condition for a mode requires that the shape of the complex amplitude profile in the transverse dimensions remains exactly constant</a:t>
            </a:r>
          </a:p>
          <a:p>
            <a:pPr marL="457200" lvl="1"/>
            <a:r>
              <a:rPr lang="en-US" sz="1600" dirty="0"/>
              <a:t>For metal waveguides the E-field must be zero at the metal boundary</a:t>
            </a:r>
          </a:p>
          <a:p>
            <a:pPr marL="457200" lvl="1"/>
            <a:endParaRPr lang="en-US" sz="1600" dirty="0"/>
          </a:p>
          <a:p>
            <a:pPr marL="457200" lvl="1"/>
            <a:endParaRPr lang="en-US" sz="1600" dirty="0"/>
          </a:p>
          <a:p>
            <a:pPr lvl="1"/>
            <a:endParaRPr lang="en-US" sz="1800" dirty="0"/>
          </a:p>
        </p:txBody>
      </p:sp>
      <p:sp>
        <p:nvSpPr>
          <p:cNvPr id="2" name="Title 1"/>
          <p:cNvSpPr>
            <a:spLocks noGrp="1"/>
          </p:cNvSpPr>
          <p:nvPr>
            <p:ph type="title"/>
          </p:nvPr>
        </p:nvSpPr>
        <p:spPr/>
        <p:txBody>
          <a:bodyPr/>
          <a:lstStyle/>
          <a:p>
            <a:r>
              <a:rPr lang="en-US" dirty="0"/>
              <a:t>Electromagnetic Modes</a:t>
            </a:r>
          </a:p>
        </p:txBody>
      </p:sp>
      <p:pic>
        <p:nvPicPr>
          <p:cNvPr id="17" name="Picture 16"/>
          <p:cNvPicPr>
            <a:picLocks noChangeAspect="1"/>
          </p:cNvPicPr>
          <p:nvPr/>
        </p:nvPicPr>
        <p:blipFill>
          <a:blip r:embed="rId2"/>
          <a:stretch>
            <a:fillRect/>
          </a:stretch>
        </p:blipFill>
        <p:spPr>
          <a:xfrm>
            <a:off x="5878508" y="2503735"/>
            <a:ext cx="5812619" cy="3737376"/>
          </a:xfrm>
          <a:prstGeom prst="rect">
            <a:avLst/>
          </a:prstGeom>
        </p:spPr>
      </p:pic>
      <p:sp>
        <p:nvSpPr>
          <p:cNvPr id="21" name="TextBox 20"/>
          <p:cNvSpPr txBox="1"/>
          <p:nvPr/>
        </p:nvSpPr>
        <p:spPr>
          <a:xfrm>
            <a:off x="4143105" y="5887179"/>
            <a:ext cx="1760803" cy="338554"/>
          </a:xfrm>
          <a:prstGeom prst="rect">
            <a:avLst/>
          </a:prstGeom>
          <a:solidFill>
            <a:srgbClr val="000066"/>
          </a:solidFill>
        </p:spPr>
        <p:txBody>
          <a:bodyPr wrap="none" rtlCol="0">
            <a:spAutoFit/>
          </a:bodyPr>
          <a:lstStyle/>
          <a:p>
            <a:r>
              <a:rPr lang="en-US" sz="1600" baseline="0" dirty="0">
                <a:solidFill>
                  <a:schemeClr val="bg1"/>
                </a:solidFill>
                <a:latin typeface="+mn-lt"/>
              </a:rPr>
              <a:t>Metal Waveguide</a:t>
            </a:r>
          </a:p>
        </p:txBody>
      </p:sp>
      <p:sp>
        <p:nvSpPr>
          <p:cNvPr id="4" name="Rectangle 3"/>
          <p:cNvSpPr/>
          <p:nvPr/>
        </p:nvSpPr>
        <p:spPr>
          <a:xfrm>
            <a:off x="381000" y="865400"/>
            <a:ext cx="11283874" cy="707886"/>
          </a:xfrm>
          <a:prstGeom prst="rect">
            <a:avLst/>
          </a:prstGeom>
        </p:spPr>
        <p:txBody>
          <a:bodyPr wrap="square">
            <a:spAutoFit/>
          </a:bodyPr>
          <a:lstStyle/>
          <a:p>
            <a:pPr marL="977900" indent="-977900">
              <a:buNone/>
            </a:pPr>
            <a:r>
              <a:rPr lang="en-US" sz="2000" b="1" i="1" dirty="0"/>
              <a:t>MODES:</a:t>
            </a:r>
            <a:r>
              <a:rPr lang="en-US" sz="2000" i="1" dirty="0"/>
              <a:t> Stable electric field distributions in waveguides, optical resonators or in free space that satisfy Maxwell’s equations and boundary conditions</a:t>
            </a:r>
          </a:p>
        </p:txBody>
      </p:sp>
      <p:sp>
        <p:nvSpPr>
          <p:cNvPr id="14" name="Rectangle 13"/>
          <p:cNvSpPr/>
          <p:nvPr/>
        </p:nvSpPr>
        <p:spPr>
          <a:xfrm>
            <a:off x="381000" y="1564729"/>
            <a:ext cx="10591800" cy="646331"/>
          </a:xfrm>
          <a:prstGeom prst="rect">
            <a:avLst/>
          </a:prstGeom>
        </p:spPr>
        <p:txBody>
          <a:bodyPr wrap="square">
            <a:spAutoFit/>
          </a:bodyPr>
          <a:lstStyle/>
          <a:p>
            <a:pPr marL="2171700" indent="-2171700"/>
            <a:r>
              <a:rPr lang="en-US" sz="1800" b="1" i="1" dirty="0">
                <a:latin typeface="Times New Roman" panose="02020603050405020304" pitchFamily="18" charset="0"/>
                <a:cs typeface="Times New Roman" panose="02020603050405020304" pitchFamily="18" charset="0"/>
              </a:rPr>
              <a:t>WAVEGUIDE MODES: </a:t>
            </a:r>
            <a:r>
              <a:rPr lang="en-US" sz="1800" i="1" dirty="0">
                <a:latin typeface="Times New Roman" panose="02020603050405020304" pitchFamily="18" charset="0"/>
                <a:cs typeface="Times New Roman" panose="02020603050405020304" pitchFamily="18" charset="0"/>
              </a:rPr>
              <a:t>Solution of the wave equation that satisfies the boundary conditions and has a spatial distribution does not change with propagation</a:t>
            </a:r>
          </a:p>
        </p:txBody>
      </p:sp>
      <p:sp>
        <p:nvSpPr>
          <p:cNvPr id="6" name="Footer Placeholder 5"/>
          <p:cNvSpPr>
            <a:spLocks noGrp="1"/>
          </p:cNvSpPr>
          <p:nvPr>
            <p:ph type="ftr" sz="quarter" idx="10"/>
          </p:nvPr>
        </p:nvSpPr>
        <p:spPr/>
        <p:txBody>
          <a:bodyPr/>
          <a:lstStyle/>
          <a:p>
            <a:r>
              <a:rPr lang="en-US"/>
              <a:t>Georgia Institute of Technology</a:t>
            </a:r>
            <a:endParaRPr lang="en-US" dirty="0"/>
          </a:p>
        </p:txBody>
      </p:sp>
      <p:sp>
        <p:nvSpPr>
          <p:cNvPr id="8" name="Slide Number Placeholder 7"/>
          <p:cNvSpPr>
            <a:spLocks noGrp="1"/>
          </p:cNvSpPr>
          <p:nvPr>
            <p:ph type="sldNum" sz="quarter" idx="11"/>
          </p:nvPr>
        </p:nvSpPr>
        <p:spPr/>
        <p:txBody>
          <a:bodyPr/>
          <a:lstStyle/>
          <a:p>
            <a:r>
              <a:rPr lang="en-US"/>
              <a:t>ECE6543 L4     S. E. Ralph      </a:t>
            </a:r>
            <a:fld id="{2AA89EEF-5204-5C4B-B53B-B7AA7FE8B4D0}" type="slidenum">
              <a:rPr lang="en-US" smtClean="0"/>
              <a:pPr/>
              <a:t>8</a:t>
            </a:fld>
            <a:endParaRPr lang="en-US" dirty="0"/>
          </a:p>
        </p:txBody>
      </p:sp>
    </p:spTree>
    <p:extLst>
      <p:ext uri="{BB962C8B-B14F-4D97-AF65-F5344CB8AC3E}">
        <p14:creationId xmlns:p14="http://schemas.microsoft.com/office/powerpoint/2010/main" val="1334343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93692" y="2321983"/>
            <a:ext cx="4659308" cy="3697817"/>
          </a:xfrm>
        </p:spPr>
        <p:txBody>
          <a:bodyPr>
            <a:normAutofit/>
          </a:bodyPr>
          <a:lstStyle/>
          <a:p>
            <a:r>
              <a:rPr lang="en-US" sz="1800" dirty="0"/>
              <a:t>Confined structures: Waveguide Modes</a:t>
            </a:r>
          </a:p>
          <a:p>
            <a:pPr marL="457200" lvl="1"/>
            <a:r>
              <a:rPr lang="en-US" sz="1600" dirty="0"/>
              <a:t>For dielectric waveguides, like glass optical fiber, the field and energy exists in the cladding</a:t>
            </a:r>
          </a:p>
          <a:p>
            <a:pPr marL="457200" lvl="1"/>
            <a:r>
              <a:rPr lang="en-US" sz="1600" dirty="0"/>
              <a:t>For cylindrical dielectric waveguides the modes are described by Bessel functions</a:t>
            </a:r>
          </a:p>
          <a:p>
            <a:pPr marL="457200" lvl="1"/>
            <a:r>
              <a:rPr lang="en-US" sz="1600" dirty="0"/>
              <a:t>The lowest order mode is approximately Gaussian </a:t>
            </a:r>
          </a:p>
          <a:p>
            <a:pPr marL="457200" lvl="1"/>
            <a:r>
              <a:rPr lang="en-US" sz="1600" dirty="0"/>
              <a:t>A waveguide has only a finite number of </a:t>
            </a:r>
            <a:r>
              <a:rPr lang="en-US" sz="1600" i="1" dirty="0"/>
              <a:t>guided</a:t>
            </a:r>
            <a:r>
              <a:rPr lang="en-US" sz="1600" dirty="0"/>
              <a:t> propagation modes </a:t>
            </a:r>
            <a:r>
              <a:rPr lang="en-US" sz="1600" i="1" dirty="0"/>
              <a:t>for a specified wavelength</a:t>
            </a:r>
            <a:r>
              <a:rPr lang="en-US" sz="1600" dirty="0"/>
              <a:t>, the intensity distributions</a:t>
            </a:r>
            <a:br>
              <a:rPr lang="en-US" sz="1600" dirty="0"/>
            </a:br>
            <a:r>
              <a:rPr lang="en-US" sz="1600" dirty="0"/>
              <a:t>have a finite extent around the waveguide core</a:t>
            </a:r>
          </a:p>
          <a:p>
            <a:pPr lvl="1"/>
            <a:endParaRPr lang="en-US" sz="1600" dirty="0"/>
          </a:p>
          <a:p>
            <a:pPr lvl="1"/>
            <a:endParaRPr lang="en-US" sz="1600" dirty="0"/>
          </a:p>
          <a:p>
            <a:pPr lvl="1"/>
            <a:endParaRPr lang="en-US" sz="1800" dirty="0"/>
          </a:p>
        </p:txBody>
      </p:sp>
      <p:sp>
        <p:nvSpPr>
          <p:cNvPr id="2" name="Title 1"/>
          <p:cNvSpPr>
            <a:spLocks noGrp="1"/>
          </p:cNvSpPr>
          <p:nvPr>
            <p:ph type="title"/>
          </p:nvPr>
        </p:nvSpPr>
        <p:spPr/>
        <p:txBody>
          <a:bodyPr/>
          <a:lstStyle/>
          <a:p>
            <a:r>
              <a:rPr lang="en-US" dirty="0"/>
              <a:t>Electromagnetic Modes</a:t>
            </a:r>
          </a:p>
        </p:txBody>
      </p:sp>
      <p:grpSp>
        <p:nvGrpSpPr>
          <p:cNvPr id="20" name="Group 19"/>
          <p:cNvGrpSpPr/>
          <p:nvPr/>
        </p:nvGrpSpPr>
        <p:grpSpPr>
          <a:xfrm>
            <a:off x="5791200" y="2525799"/>
            <a:ext cx="5798528" cy="3566611"/>
            <a:chOff x="103921" y="457200"/>
            <a:chExt cx="10507405" cy="6394332"/>
          </a:xfrm>
        </p:grpSpPr>
        <p:pic>
          <p:nvPicPr>
            <p:cNvPr id="18" name="Picture 17"/>
            <p:cNvPicPr>
              <a:picLocks noChangeAspect="1"/>
            </p:cNvPicPr>
            <p:nvPr/>
          </p:nvPicPr>
          <p:blipFill>
            <a:blip r:embed="rId2"/>
            <a:stretch>
              <a:fillRect/>
            </a:stretch>
          </p:blipFill>
          <p:spPr>
            <a:xfrm>
              <a:off x="103921" y="457200"/>
              <a:ext cx="10507405" cy="6394332"/>
            </a:xfrm>
            <a:prstGeom prst="rect">
              <a:avLst/>
            </a:prstGeom>
          </p:spPr>
        </p:pic>
        <p:pic>
          <p:nvPicPr>
            <p:cNvPr id="19" name="Picture 18"/>
            <p:cNvPicPr>
              <a:picLocks noChangeAspect="1"/>
            </p:cNvPicPr>
            <p:nvPr/>
          </p:nvPicPr>
          <p:blipFill>
            <a:blip r:embed="rId3"/>
            <a:stretch>
              <a:fillRect/>
            </a:stretch>
          </p:blipFill>
          <p:spPr>
            <a:xfrm flipV="1">
              <a:off x="10112850" y="3328189"/>
              <a:ext cx="495300" cy="546076"/>
            </a:xfrm>
            <a:prstGeom prst="rect">
              <a:avLst/>
            </a:prstGeom>
          </p:spPr>
        </p:pic>
      </p:grpSp>
      <p:sp>
        <p:nvSpPr>
          <p:cNvPr id="22" name="TextBox 21"/>
          <p:cNvSpPr txBox="1"/>
          <p:nvPr/>
        </p:nvSpPr>
        <p:spPr>
          <a:xfrm>
            <a:off x="3690560" y="5766769"/>
            <a:ext cx="2100640" cy="338554"/>
          </a:xfrm>
          <a:prstGeom prst="rect">
            <a:avLst/>
          </a:prstGeom>
          <a:solidFill>
            <a:srgbClr val="000066"/>
          </a:solidFill>
        </p:spPr>
        <p:txBody>
          <a:bodyPr wrap="none" rtlCol="0">
            <a:spAutoFit/>
          </a:bodyPr>
          <a:lstStyle/>
          <a:p>
            <a:r>
              <a:rPr lang="en-US" sz="1600" baseline="0" dirty="0">
                <a:solidFill>
                  <a:schemeClr val="bg1"/>
                </a:solidFill>
                <a:latin typeface="+mn-lt"/>
              </a:rPr>
              <a:t>Dielectric Waveguide</a:t>
            </a:r>
          </a:p>
        </p:txBody>
      </p:sp>
      <p:sp>
        <p:nvSpPr>
          <p:cNvPr id="4" name="Rectangle 3"/>
          <p:cNvSpPr/>
          <p:nvPr/>
        </p:nvSpPr>
        <p:spPr>
          <a:xfrm>
            <a:off x="381000" y="865400"/>
            <a:ext cx="11283874" cy="707886"/>
          </a:xfrm>
          <a:prstGeom prst="rect">
            <a:avLst/>
          </a:prstGeom>
        </p:spPr>
        <p:txBody>
          <a:bodyPr wrap="square">
            <a:spAutoFit/>
          </a:bodyPr>
          <a:lstStyle/>
          <a:p>
            <a:pPr marL="977900" indent="-977900">
              <a:buNone/>
            </a:pPr>
            <a:r>
              <a:rPr lang="en-US" sz="2000" b="1" i="1" dirty="0"/>
              <a:t>MODES:</a:t>
            </a:r>
            <a:r>
              <a:rPr lang="en-US" sz="2000" i="1" dirty="0"/>
              <a:t> Stable electric field distributions in waveguides, optical resonators or in free space that satisfy Maxwell’s equations and boundary conditions</a:t>
            </a:r>
          </a:p>
        </p:txBody>
      </p:sp>
      <p:sp>
        <p:nvSpPr>
          <p:cNvPr id="14" name="Rectangle 13"/>
          <p:cNvSpPr/>
          <p:nvPr/>
        </p:nvSpPr>
        <p:spPr>
          <a:xfrm>
            <a:off x="381000" y="1564729"/>
            <a:ext cx="10591800" cy="646331"/>
          </a:xfrm>
          <a:prstGeom prst="rect">
            <a:avLst/>
          </a:prstGeom>
        </p:spPr>
        <p:txBody>
          <a:bodyPr wrap="square">
            <a:spAutoFit/>
          </a:bodyPr>
          <a:lstStyle/>
          <a:p>
            <a:pPr marL="2171700" indent="-2171700"/>
            <a:r>
              <a:rPr lang="en-US" sz="1800" b="1" i="1" dirty="0">
                <a:latin typeface="Times New Roman" panose="02020603050405020304" pitchFamily="18" charset="0"/>
                <a:cs typeface="Times New Roman" panose="02020603050405020304" pitchFamily="18" charset="0"/>
              </a:rPr>
              <a:t>WAVEGUIDE MODES: </a:t>
            </a:r>
            <a:r>
              <a:rPr lang="en-US" sz="1800" i="1" dirty="0">
                <a:latin typeface="Times New Roman" panose="02020603050405020304" pitchFamily="18" charset="0"/>
                <a:cs typeface="Times New Roman" panose="02020603050405020304" pitchFamily="18" charset="0"/>
              </a:rPr>
              <a:t>Solution of the wave equation that satisfies the boundary conditions and has a spatial distribution does not change with propagation</a:t>
            </a:r>
          </a:p>
        </p:txBody>
      </p:sp>
      <p:sp>
        <p:nvSpPr>
          <p:cNvPr id="6" name="Footer Placeholder 5"/>
          <p:cNvSpPr>
            <a:spLocks noGrp="1"/>
          </p:cNvSpPr>
          <p:nvPr>
            <p:ph type="ftr" sz="quarter" idx="10"/>
          </p:nvPr>
        </p:nvSpPr>
        <p:spPr/>
        <p:txBody>
          <a:bodyPr/>
          <a:lstStyle/>
          <a:p>
            <a:r>
              <a:rPr lang="en-US"/>
              <a:t>Georgia Institute of Technology</a:t>
            </a:r>
            <a:endParaRPr lang="en-US" dirty="0"/>
          </a:p>
        </p:txBody>
      </p:sp>
      <p:sp>
        <p:nvSpPr>
          <p:cNvPr id="8" name="Slide Number Placeholder 7"/>
          <p:cNvSpPr>
            <a:spLocks noGrp="1"/>
          </p:cNvSpPr>
          <p:nvPr>
            <p:ph type="sldNum" sz="quarter" idx="11"/>
          </p:nvPr>
        </p:nvSpPr>
        <p:spPr/>
        <p:txBody>
          <a:bodyPr/>
          <a:lstStyle/>
          <a:p>
            <a:r>
              <a:rPr lang="en-US"/>
              <a:t>ECE6543 L4     S. E. Ralph      </a:t>
            </a:r>
            <a:fld id="{2AA89EEF-5204-5C4B-B53B-B7AA7FE8B4D0}" type="slidenum">
              <a:rPr lang="en-US" smtClean="0"/>
              <a:pPr/>
              <a:t>9</a:t>
            </a:fld>
            <a:endParaRPr lang="en-US" dirty="0"/>
          </a:p>
        </p:txBody>
      </p:sp>
    </p:spTree>
    <p:extLst>
      <p:ext uri="{BB962C8B-B14F-4D97-AF65-F5344CB8AC3E}">
        <p14:creationId xmlns:p14="http://schemas.microsoft.com/office/powerpoint/2010/main" val="3130682081"/>
      </p:ext>
    </p:extLst>
  </p:cSld>
  <p:clrMapOvr>
    <a:masterClrMapping/>
  </p:clrMapOvr>
</p:sld>
</file>

<file path=ppt/theme/theme1.xml><?xml version="1.0" encoding="utf-8"?>
<a:theme xmlns:a="http://schemas.openxmlformats.org/drawingml/2006/main" name="p9">
  <a:themeElements>
    <a:clrScheme name="p9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p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marL="233363" indent="-233363" eaLnBrk="1" hangingPunct="1">
          <a:spcBef>
            <a:spcPct val="20000"/>
          </a:spcBef>
          <a:buClr>
            <a:srgbClr val="CC9900"/>
          </a:buClr>
          <a:buSzPct val="70000"/>
          <a:buFont typeface="Wingdings" pitchFamily="2" charset="2"/>
          <a:buChar char="n"/>
          <a:defRPr sz="1600" baseline="0" dirty="0">
            <a:latin typeface="+mn-lt"/>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Times New Roman" pitchFamily="18" charset="0"/>
          </a:defRPr>
        </a:defPPr>
      </a:lstStyle>
    </a:lnDef>
    <a:txDef>
      <a:spPr>
        <a:noFill/>
      </a:spPr>
      <a:bodyPr wrap="none" rtlCol="0">
        <a:spAutoFit/>
      </a:bodyPr>
      <a:lstStyle>
        <a:defPPr>
          <a:defRPr sz="1600" baseline="0" dirty="0" smtClean="0">
            <a:latin typeface="+mn-lt"/>
          </a:defRPr>
        </a:defPPr>
      </a:lstStyle>
    </a:txDef>
  </a:objectDefaults>
  <a:extraClrSchemeLst>
    <a:extraClrScheme>
      <a:clrScheme name="p9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9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9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 1 Intro ECE4502 2019</Template>
  <TotalTime>10584</TotalTime>
  <Words>4143</Words>
  <Application>Microsoft Office PowerPoint</Application>
  <PresentationFormat>Widescreen</PresentationFormat>
  <Paragraphs>494</Paragraphs>
  <Slides>42</Slides>
  <Notes>15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2" baseType="lpstr">
      <vt:lpstr>Arial</vt:lpstr>
      <vt:lpstr>Calibri</vt:lpstr>
      <vt:lpstr>Courier New</vt:lpstr>
      <vt:lpstr>MT Symbol</vt:lpstr>
      <vt:lpstr>Script MT Bold</vt:lpstr>
      <vt:lpstr>Symbol</vt:lpstr>
      <vt:lpstr>Times New Roman</vt:lpstr>
      <vt:lpstr>Wingdings</vt:lpstr>
      <vt:lpstr>p9</vt:lpstr>
      <vt:lpstr>Equation</vt:lpstr>
      <vt:lpstr>Fiber Optic Communications</vt:lpstr>
      <vt:lpstr>Homework Due Wednesday 4 Feb 2026</vt:lpstr>
      <vt:lpstr>PowerPoint Presentation</vt:lpstr>
      <vt:lpstr>PowerPoint Presentation</vt:lpstr>
      <vt:lpstr>Waves Summary</vt:lpstr>
      <vt:lpstr>Electromagnetic Modes</vt:lpstr>
      <vt:lpstr>Mode Classification</vt:lpstr>
      <vt:lpstr>Electromagnetic Modes</vt:lpstr>
      <vt:lpstr>Electromagnetic Modes</vt:lpstr>
      <vt:lpstr>Electromagnetic Modes</vt:lpstr>
      <vt:lpstr>Transverse Resonance Condition</vt:lpstr>
      <vt:lpstr>Types of Fiber: Core Size</vt:lpstr>
      <vt:lpstr>Mode Size vs. Wavelength</vt:lpstr>
      <vt:lpstr>Dispersion   b vs w </vt:lpstr>
      <vt:lpstr>PowerPoint Presentation</vt:lpstr>
      <vt:lpstr>Fiber Modes and Waveguide Dispersion (summary)</vt:lpstr>
      <vt:lpstr>Optical Fiber Modes</vt:lpstr>
      <vt:lpstr>Finding the Solution</vt:lpstr>
      <vt:lpstr>Solution</vt:lpstr>
      <vt:lpstr>Eigenvalue Equation for b</vt:lpstr>
      <vt:lpstr>Bessel Functions</vt:lpstr>
      <vt:lpstr>Ray Picture</vt:lpstr>
      <vt:lpstr>Hybrid Modes</vt:lpstr>
      <vt:lpstr>Effective Index and V Number</vt:lpstr>
      <vt:lpstr>Waveguide Dispersion</vt:lpstr>
      <vt:lpstr>Weakly Guided modes</vt:lpstr>
      <vt:lpstr>Fiber LP modes</vt:lpstr>
      <vt:lpstr>LP modes: Normalized Propagation Constant</vt:lpstr>
      <vt:lpstr>Intensity profiles for the lowest LP modes</vt:lpstr>
      <vt:lpstr>Gaussian Approximation for the LP01mode</vt:lpstr>
      <vt:lpstr>PowerPoint Presentation</vt:lpstr>
      <vt:lpstr>Planar Guided Wave Structures</vt:lpstr>
      <vt:lpstr>Coupling Between Adjacent Waveguides</vt:lpstr>
      <vt:lpstr>Optical Couplers</vt:lpstr>
      <vt:lpstr>Couplers</vt:lpstr>
      <vt:lpstr>Co-directional coupling</vt:lpstr>
      <vt:lpstr>Coupled mode theory; Two identical waveguides</vt:lpstr>
      <vt:lpstr>Power Transfer: Synchronous case</vt:lpstr>
      <vt:lpstr>Periodic Exchange of Power</vt:lpstr>
      <vt:lpstr>Optical Couplers</vt:lpstr>
      <vt:lpstr>Optical Signal Control: Scattering Matrix Representation</vt:lpstr>
      <vt:lpstr>Optical Signal Control: Scattering Matrix Representation</vt:lpstr>
    </vt:vector>
  </TitlesOfParts>
  <Company>School of ECE, 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ECE4501 – Optical Fiber Communications J.A. Buck</dc:title>
  <dc:creator>Stephen E. Ralph</dc:creator>
  <cp:lastModifiedBy>Ralph, Stephen E</cp:lastModifiedBy>
  <cp:revision>282</cp:revision>
  <cp:lastPrinted>2020-01-17T01:51:57Z</cp:lastPrinted>
  <dcterms:created xsi:type="dcterms:W3CDTF">2006-08-24T13:30:58Z</dcterms:created>
  <dcterms:modified xsi:type="dcterms:W3CDTF">2026-02-02T12:37:55Z</dcterms:modified>
</cp:coreProperties>
</file>